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72" r:id="rId4"/>
  </p:sldMasterIdLst>
  <p:notesMasterIdLst>
    <p:notesMasterId r:id="rId27"/>
  </p:notesMasterIdLst>
  <p:handoutMasterIdLst>
    <p:handoutMasterId r:id="rId28"/>
  </p:handoutMasterIdLst>
  <p:sldIdLst>
    <p:sldId id="256" r:id="rId5"/>
    <p:sldId id="269" r:id="rId6"/>
    <p:sldId id="267" r:id="rId7"/>
    <p:sldId id="282" r:id="rId8"/>
    <p:sldId id="270" r:id="rId9"/>
    <p:sldId id="328" r:id="rId10"/>
    <p:sldId id="330" r:id="rId11"/>
    <p:sldId id="341" r:id="rId12"/>
    <p:sldId id="331" r:id="rId13"/>
    <p:sldId id="342" r:id="rId14"/>
    <p:sldId id="332" r:id="rId15"/>
    <p:sldId id="343" r:id="rId16"/>
    <p:sldId id="333" r:id="rId17"/>
    <p:sldId id="344" r:id="rId18"/>
    <p:sldId id="348" r:id="rId19"/>
    <p:sldId id="334" r:id="rId20"/>
    <p:sldId id="338" r:id="rId21"/>
    <p:sldId id="285" r:id="rId22"/>
    <p:sldId id="284" r:id="rId23"/>
    <p:sldId id="349" r:id="rId24"/>
    <p:sldId id="340" r:id="rId25"/>
    <p:sldId id="312" r:id="rId26"/>
  </p:sldIdLst>
  <p:sldSz cx="12192000" cy="6858000"/>
  <p:notesSz cx="7010400" cy="9296400"/>
  <p:embeddedFontLst>
    <p:embeddedFont>
      <p:font typeface="Corbel" panose="020B0503020204020204" pitchFamily="34" charset="0"/>
      <p:regular r:id="rId29"/>
      <p:bold r:id="rId30"/>
      <p:italic r:id="rId31"/>
      <p:boldItalic r:id="rId32"/>
    </p:embeddedFont>
    <p:embeddedFont>
      <p:font typeface="Georgia" panose="02040502050405020303" pitchFamily="18" charset="0"/>
      <p:regular r:id="rId33"/>
      <p:bold r:id="rId34"/>
      <p:italic r:id="rId35"/>
      <p:boldItalic r:id="rId36"/>
    </p:embeddedFont>
  </p:embeddedFontLst>
  <p:custDataLst>
    <p:tags r:id="rId3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763"/>
    <a:srgbClr val="F6C84C"/>
    <a:srgbClr val="3550A4"/>
    <a:srgbClr val="385493"/>
    <a:srgbClr val="FFE499"/>
    <a:srgbClr val="FFFAEB"/>
    <a:srgbClr val="EFE8E7"/>
    <a:srgbClr val="FFFFCC"/>
    <a:srgbClr val="537CDE"/>
    <a:srgbClr val="F1EA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17C2BA-C4D4-4031-B7D2-C031713FB246}" v="239" dt="2025-08-27T21:05:18.3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44" autoAdjust="0"/>
  </p:normalViewPr>
  <p:slideViewPr>
    <p:cSldViewPr snapToGrid="0">
      <p:cViewPr varScale="1">
        <p:scale>
          <a:sx n="59" d="100"/>
          <a:sy n="59" d="100"/>
        </p:scale>
        <p:origin x="859"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6.fntdata"/><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dall Keely" userId="4fd3a6fa-f310-4b59-bf4d-3e5ef8e598da" providerId="ADAL" clId="{0217C2BA-C4D4-4031-B7D2-C031713FB246}"/>
    <pc:docChg chg="undo custSel addSld delSld modSld sldOrd">
      <pc:chgData name="Kendall Keely" userId="4fd3a6fa-f310-4b59-bf4d-3e5ef8e598da" providerId="ADAL" clId="{0217C2BA-C4D4-4031-B7D2-C031713FB246}" dt="2025-08-28T18:40:37.481" v="20499" actId="115"/>
      <pc:docMkLst>
        <pc:docMk/>
      </pc:docMkLst>
      <pc:sldChg chg="modSp mod ord">
        <pc:chgData name="Kendall Keely" userId="4fd3a6fa-f310-4b59-bf4d-3e5ef8e598da" providerId="ADAL" clId="{0217C2BA-C4D4-4031-B7D2-C031713FB246}" dt="2025-08-27T03:33:34.601" v="15681"/>
        <pc:sldMkLst>
          <pc:docMk/>
          <pc:sldMk cId="1655107340" sldId="256"/>
        </pc:sldMkLst>
        <pc:spChg chg="mod">
          <ac:chgData name="Kendall Keely" userId="4fd3a6fa-f310-4b59-bf4d-3e5ef8e598da" providerId="ADAL" clId="{0217C2BA-C4D4-4031-B7D2-C031713FB246}" dt="2025-08-21T20:44:35.002" v="37" actId="1076"/>
          <ac:spMkLst>
            <pc:docMk/>
            <pc:sldMk cId="1655107340" sldId="256"/>
            <ac:spMk id="2" creationId="{14D274E1-78C3-1097-B524-453B4EF2B3F2}"/>
          </ac:spMkLst>
        </pc:spChg>
        <pc:spChg chg="mod">
          <ac:chgData name="Kendall Keely" userId="4fd3a6fa-f310-4b59-bf4d-3e5ef8e598da" providerId="ADAL" clId="{0217C2BA-C4D4-4031-B7D2-C031713FB246}" dt="2025-08-26T19:06:10.922" v="8632" actId="20577"/>
          <ac:spMkLst>
            <pc:docMk/>
            <pc:sldMk cId="1655107340" sldId="256"/>
            <ac:spMk id="4" creationId="{F76E1A1D-77BA-6959-A645-E4100F038649}"/>
          </ac:spMkLst>
        </pc:spChg>
        <pc:spChg chg="mod">
          <ac:chgData name="Kendall Keely" userId="4fd3a6fa-f310-4b59-bf4d-3e5ef8e598da" providerId="ADAL" clId="{0217C2BA-C4D4-4031-B7D2-C031713FB246}" dt="2025-08-26T22:06:50.815" v="9432" actId="14100"/>
          <ac:spMkLst>
            <pc:docMk/>
            <pc:sldMk cId="1655107340" sldId="256"/>
            <ac:spMk id="7" creationId="{552FA492-7679-6EA4-69F9-65EDE13AA513}"/>
          </ac:spMkLst>
        </pc:spChg>
      </pc:sldChg>
      <pc:sldChg chg="addSp delSp modSp mod modNotesTx">
        <pc:chgData name="Kendall Keely" userId="4fd3a6fa-f310-4b59-bf4d-3e5ef8e598da" providerId="ADAL" clId="{0217C2BA-C4D4-4031-B7D2-C031713FB246}" dt="2025-08-28T17:07:46.775" v="20428" actId="20577"/>
        <pc:sldMkLst>
          <pc:docMk/>
          <pc:sldMk cId="896852664" sldId="267"/>
        </pc:sldMkLst>
        <pc:spChg chg="mod">
          <ac:chgData name="Kendall Keely" userId="4fd3a6fa-f310-4b59-bf4d-3e5ef8e598da" providerId="ADAL" clId="{0217C2BA-C4D4-4031-B7D2-C031713FB246}" dt="2025-08-27T21:12:11.702" v="19535" actId="20577"/>
          <ac:spMkLst>
            <pc:docMk/>
            <pc:sldMk cId="896852664" sldId="267"/>
            <ac:spMk id="4" creationId="{91E5D1E9-B072-4750-BABE-91759E79E45E}"/>
          </ac:spMkLst>
        </pc:spChg>
        <pc:spChg chg="mod">
          <ac:chgData name="Kendall Keely" userId="4fd3a6fa-f310-4b59-bf4d-3e5ef8e598da" providerId="ADAL" clId="{0217C2BA-C4D4-4031-B7D2-C031713FB246}" dt="2025-08-26T23:07:06.396" v="11287" actId="1076"/>
          <ac:spMkLst>
            <pc:docMk/>
            <pc:sldMk cId="896852664" sldId="267"/>
            <ac:spMk id="7" creationId="{2F0F5ED1-A1F2-C695-7D6C-81E9EFF0FDFE}"/>
          </ac:spMkLst>
        </pc:spChg>
        <pc:spChg chg="mod">
          <ac:chgData name="Kendall Keely" userId="4fd3a6fa-f310-4b59-bf4d-3e5ef8e598da" providerId="ADAL" clId="{0217C2BA-C4D4-4031-B7D2-C031713FB246}" dt="2025-08-27T23:15:28.101" v="20023" actId="1076"/>
          <ac:spMkLst>
            <pc:docMk/>
            <pc:sldMk cId="896852664" sldId="267"/>
            <ac:spMk id="9" creationId="{9EBFF08B-6D8C-0E36-F4F9-8F24A49D45B4}"/>
          </ac:spMkLst>
        </pc:spChg>
        <pc:spChg chg="add mod">
          <ac:chgData name="Kendall Keely" userId="4fd3a6fa-f310-4b59-bf4d-3e5ef8e598da" providerId="ADAL" clId="{0217C2BA-C4D4-4031-B7D2-C031713FB246}" dt="2025-08-28T17:07:46.775" v="20428" actId="20577"/>
          <ac:spMkLst>
            <pc:docMk/>
            <pc:sldMk cId="896852664" sldId="267"/>
            <ac:spMk id="20" creationId="{5558B2CC-25F9-51E9-3F5F-A76107CA9C20}"/>
          </ac:spMkLst>
        </pc:spChg>
        <pc:spChg chg="add mod">
          <ac:chgData name="Kendall Keely" userId="4fd3a6fa-f310-4b59-bf4d-3e5ef8e598da" providerId="ADAL" clId="{0217C2BA-C4D4-4031-B7D2-C031713FB246}" dt="2025-08-27T21:08:13.145" v="19522" actId="20577"/>
          <ac:spMkLst>
            <pc:docMk/>
            <pc:sldMk cId="896852664" sldId="267"/>
            <ac:spMk id="36" creationId="{A2FE6264-D8FC-5E51-55F5-6B120C40E75C}"/>
          </ac:spMkLst>
        </pc:spChg>
        <pc:spChg chg="add mod">
          <ac:chgData name="Kendall Keely" userId="4fd3a6fa-f310-4b59-bf4d-3e5ef8e598da" providerId="ADAL" clId="{0217C2BA-C4D4-4031-B7D2-C031713FB246}" dt="2025-08-28T04:05:31.170" v="20396" actId="20577"/>
          <ac:spMkLst>
            <pc:docMk/>
            <pc:sldMk cId="896852664" sldId="267"/>
            <ac:spMk id="37" creationId="{44FF622F-3669-1086-7CB3-580E163854E0}"/>
          </ac:spMkLst>
        </pc:spChg>
        <pc:spChg chg="add mod">
          <ac:chgData name="Kendall Keely" userId="4fd3a6fa-f310-4b59-bf4d-3e5ef8e598da" providerId="ADAL" clId="{0217C2BA-C4D4-4031-B7D2-C031713FB246}" dt="2025-08-27T23:23:59.352" v="20229" actId="20577"/>
          <ac:spMkLst>
            <pc:docMk/>
            <pc:sldMk cId="896852664" sldId="267"/>
            <ac:spMk id="38" creationId="{37E57925-2935-EF5F-B2B8-BB10DFF690A4}"/>
          </ac:spMkLst>
        </pc:spChg>
        <pc:picChg chg="add mod">
          <ac:chgData name="Kendall Keely" userId="4fd3a6fa-f310-4b59-bf4d-3e5ef8e598da" providerId="ADAL" clId="{0217C2BA-C4D4-4031-B7D2-C031713FB246}" dt="2025-08-26T18:45:54.829" v="8085" actId="1076"/>
          <ac:picMkLst>
            <pc:docMk/>
            <pc:sldMk cId="896852664" sldId="267"/>
            <ac:picMk id="11" creationId="{CA8B3360-B9EC-BEF8-95A4-CD4F8AC03A3A}"/>
          </ac:picMkLst>
        </pc:picChg>
        <pc:picChg chg="add mod modCrop">
          <ac:chgData name="Kendall Keely" userId="4fd3a6fa-f310-4b59-bf4d-3e5ef8e598da" providerId="ADAL" clId="{0217C2BA-C4D4-4031-B7D2-C031713FB246}" dt="2025-08-26T21:10:34.367" v="8936" actId="1076"/>
          <ac:picMkLst>
            <pc:docMk/>
            <pc:sldMk cId="896852664" sldId="267"/>
            <ac:picMk id="24" creationId="{53ADB554-F63A-DCC7-1373-6D1DCB6219AA}"/>
          </ac:picMkLst>
        </pc:picChg>
        <pc:picChg chg="add mod modCrop">
          <ac:chgData name="Kendall Keely" userId="4fd3a6fa-f310-4b59-bf4d-3e5ef8e598da" providerId="ADAL" clId="{0217C2BA-C4D4-4031-B7D2-C031713FB246}" dt="2025-08-26T21:10:07.658" v="8903" actId="1076"/>
          <ac:picMkLst>
            <pc:docMk/>
            <pc:sldMk cId="896852664" sldId="267"/>
            <ac:picMk id="26" creationId="{A62D9184-4C56-1238-BE04-240AE24FA0B6}"/>
          </ac:picMkLst>
        </pc:picChg>
        <pc:picChg chg="add mod modCrop">
          <ac:chgData name="Kendall Keely" userId="4fd3a6fa-f310-4b59-bf4d-3e5ef8e598da" providerId="ADAL" clId="{0217C2BA-C4D4-4031-B7D2-C031713FB246}" dt="2025-08-26T18:45:43.781" v="8080" actId="1076"/>
          <ac:picMkLst>
            <pc:docMk/>
            <pc:sldMk cId="896852664" sldId="267"/>
            <ac:picMk id="28" creationId="{85562B8C-B7E7-5BF7-AD44-8D82913F866F}"/>
          </ac:picMkLst>
        </pc:picChg>
        <pc:cxnChg chg="add mod">
          <ac:chgData name="Kendall Keely" userId="4fd3a6fa-f310-4b59-bf4d-3e5ef8e598da" providerId="ADAL" clId="{0217C2BA-C4D4-4031-B7D2-C031713FB246}" dt="2025-08-27T21:17:27.810" v="19574" actId="1076"/>
          <ac:cxnSpMkLst>
            <pc:docMk/>
            <pc:sldMk cId="896852664" sldId="267"/>
            <ac:cxnSpMk id="18" creationId="{0D6F7CF3-8AAF-2234-ECD5-2497CB05E3FB}"/>
          </ac:cxnSpMkLst>
        </pc:cxnChg>
        <pc:cxnChg chg="add mod">
          <ac:chgData name="Kendall Keely" userId="4fd3a6fa-f310-4b59-bf4d-3e5ef8e598da" providerId="ADAL" clId="{0217C2BA-C4D4-4031-B7D2-C031713FB246}" dt="2025-08-26T21:10:02.906" v="8901" actId="1076"/>
          <ac:cxnSpMkLst>
            <pc:docMk/>
            <pc:sldMk cId="896852664" sldId="267"/>
            <ac:cxnSpMk id="29" creationId="{C6A033D1-93A5-6828-FE0B-17185ADEB661}"/>
          </ac:cxnSpMkLst>
        </pc:cxnChg>
        <pc:cxnChg chg="add mod">
          <ac:chgData name="Kendall Keely" userId="4fd3a6fa-f310-4b59-bf4d-3e5ef8e598da" providerId="ADAL" clId="{0217C2BA-C4D4-4031-B7D2-C031713FB246}" dt="2025-08-27T23:15:30.772" v="20024" actId="14100"/>
          <ac:cxnSpMkLst>
            <pc:docMk/>
            <pc:sldMk cId="896852664" sldId="267"/>
            <ac:cxnSpMk id="32" creationId="{8B70B795-F41C-DB6F-93DF-9F96777EDE73}"/>
          </ac:cxnSpMkLst>
        </pc:cxnChg>
        <pc:cxnChg chg="add mod">
          <ac:chgData name="Kendall Keely" userId="4fd3a6fa-f310-4b59-bf4d-3e5ef8e598da" providerId="ADAL" clId="{0217C2BA-C4D4-4031-B7D2-C031713FB246}" dt="2025-08-26T18:45:46.176" v="8081" actId="1076"/>
          <ac:cxnSpMkLst>
            <pc:docMk/>
            <pc:sldMk cId="896852664" sldId="267"/>
            <ac:cxnSpMk id="35" creationId="{C3781162-0008-8BFA-A7B7-445D81090F7C}"/>
          </ac:cxnSpMkLst>
        </pc:cxnChg>
      </pc:sldChg>
      <pc:sldChg chg="addSp delSp modSp mod ord modNotesTx">
        <pc:chgData name="Kendall Keely" userId="4fd3a6fa-f310-4b59-bf4d-3e5ef8e598da" providerId="ADAL" clId="{0217C2BA-C4D4-4031-B7D2-C031713FB246}" dt="2025-08-27T23:28:31.292" v="20268" actId="1076"/>
        <pc:sldMkLst>
          <pc:docMk/>
          <pc:sldMk cId="3445196428" sldId="269"/>
        </pc:sldMkLst>
        <pc:spChg chg="mod">
          <ac:chgData name="Kendall Keely" userId="4fd3a6fa-f310-4b59-bf4d-3e5ef8e598da" providerId="ADAL" clId="{0217C2BA-C4D4-4031-B7D2-C031713FB246}" dt="2025-08-27T23:28:31.292" v="20268" actId="1076"/>
          <ac:spMkLst>
            <pc:docMk/>
            <pc:sldMk cId="3445196428" sldId="269"/>
            <ac:spMk id="6" creationId="{821FF4D4-775F-03A2-1C5E-D643AF6D7343}"/>
          </ac:spMkLst>
        </pc:spChg>
        <pc:spChg chg="mod">
          <ac:chgData name="Kendall Keely" userId="4fd3a6fa-f310-4b59-bf4d-3e5ef8e598da" providerId="ADAL" clId="{0217C2BA-C4D4-4031-B7D2-C031713FB246}" dt="2025-08-27T19:59:04.529" v="18405" actId="1076"/>
          <ac:spMkLst>
            <pc:docMk/>
            <pc:sldMk cId="3445196428" sldId="269"/>
            <ac:spMk id="7" creationId="{8649CBA0-55DE-F77D-6CEF-8EE10BE5FC3A}"/>
          </ac:spMkLst>
        </pc:spChg>
        <pc:spChg chg="add mod">
          <ac:chgData name="Kendall Keely" userId="4fd3a6fa-f310-4b59-bf4d-3e5ef8e598da" providerId="ADAL" clId="{0217C2BA-C4D4-4031-B7D2-C031713FB246}" dt="2025-08-27T19:58:08.548" v="18373" actId="20577"/>
          <ac:spMkLst>
            <pc:docMk/>
            <pc:sldMk cId="3445196428" sldId="269"/>
            <ac:spMk id="8" creationId="{A75A3605-0FF6-3A30-2B81-6B20D3728CF1}"/>
          </ac:spMkLst>
        </pc:spChg>
        <pc:spChg chg="mod">
          <ac:chgData name="Kendall Keely" userId="4fd3a6fa-f310-4b59-bf4d-3e5ef8e598da" providerId="ADAL" clId="{0217C2BA-C4D4-4031-B7D2-C031713FB246}" dt="2025-08-27T19:58:36.472" v="18400" actId="255"/>
          <ac:spMkLst>
            <pc:docMk/>
            <pc:sldMk cId="3445196428" sldId="269"/>
            <ac:spMk id="9" creationId="{9443F0C1-CC74-0686-678E-15A1D8F9B5C1}"/>
          </ac:spMkLst>
        </pc:spChg>
        <pc:spChg chg="mod">
          <ac:chgData name="Kendall Keely" userId="4fd3a6fa-f310-4b59-bf4d-3e5ef8e598da" providerId="ADAL" clId="{0217C2BA-C4D4-4031-B7D2-C031713FB246}" dt="2025-08-27T19:58:43.358" v="18403" actId="1076"/>
          <ac:spMkLst>
            <pc:docMk/>
            <pc:sldMk cId="3445196428" sldId="269"/>
            <ac:spMk id="10" creationId="{FF700078-B7AC-6AAD-ADBE-5B757CE46A23}"/>
          </ac:spMkLst>
        </pc:spChg>
        <pc:spChg chg="mod">
          <ac:chgData name="Kendall Keely" userId="4fd3a6fa-f310-4b59-bf4d-3e5ef8e598da" providerId="ADAL" clId="{0217C2BA-C4D4-4031-B7D2-C031713FB246}" dt="2025-08-21T20:47:23.035" v="295" actId="14100"/>
          <ac:spMkLst>
            <pc:docMk/>
            <pc:sldMk cId="3445196428" sldId="269"/>
            <ac:spMk id="11" creationId="{1D16EA84-F723-0B5D-BCE1-CCEDAE68A1F0}"/>
          </ac:spMkLst>
        </pc:spChg>
        <pc:spChg chg="mod">
          <ac:chgData name="Kendall Keely" userId="4fd3a6fa-f310-4b59-bf4d-3e5ef8e598da" providerId="ADAL" clId="{0217C2BA-C4D4-4031-B7D2-C031713FB246}" dt="2025-08-27T19:59:08.148" v="18406" actId="1076"/>
          <ac:spMkLst>
            <pc:docMk/>
            <pc:sldMk cId="3445196428" sldId="269"/>
            <ac:spMk id="12" creationId="{D78AAF8F-AFF6-FC0E-364C-BFCD93D2536D}"/>
          </ac:spMkLst>
        </pc:spChg>
        <pc:spChg chg="mod">
          <ac:chgData name="Kendall Keely" userId="4fd3a6fa-f310-4b59-bf4d-3e5ef8e598da" providerId="ADAL" clId="{0217C2BA-C4D4-4031-B7D2-C031713FB246}" dt="2025-08-26T20:59:37.115" v="8706" actId="1076"/>
          <ac:spMkLst>
            <pc:docMk/>
            <pc:sldMk cId="3445196428" sldId="269"/>
            <ac:spMk id="13" creationId="{2E99B087-210B-1AC6-005F-806172891BDC}"/>
          </ac:spMkLst>
        </pc:spChg>
        <pc:spChg chg="mod">
          <ac:chgData name="Kendall Keely" userId="4fd3a6fa-f310-4b59-bf4d-3e5ef8e598da" providerId="ADAL" clId="{0217C2BA-C4D4-4031-B7D2-C031713FB246}" dt="2025-08-21T20:47:24.011" v="298" actId="1076"/>
          <ac:spMkLst>
            <pc:docMk/>
            <pc:sldMk cId="3445196428" sldId="269"/>
            <ac:spMk id="15" creationId="{DE6BBD5A-957A-203F-0F81-A5C0A15F3EE7}"/>
          </ac:spMkLst>
        </pc:spChg>
        <pc:spChg chg="del mod">
          <ac:chgData name="Kendall Keely" userId="4fd3a6fa-f310-4b59-bf4d-3e5ef8e598da" providerId="ADAL" clId="{0217C2BA-C4D4-4031-B7D2-C031713FB246}" dt="2025-08-27T19:56:53.447" v="18335" actId="478"/>
          <ac:spMkLst>
            <pc:docMk/>
            <pc:sldMk cId="3445196428" sldId="269"/>
            <ac:spMk id="16" creationId="{A1609385-248A-B7EE-BEB9-A56278402DF0}"/>
          </ac:spMkLst>
        </pc:spChg>
        <pc:spChg chg="mod">
          <ac:chgData name="Kendall Keely" userId="4fd3a6fa-f310-4b59-bf4d-3e5ef8e598da" providerId="ADAL" clId="{0217C2BA-C4D4-4031-B7D2-C031713FB246}" dt="2025-08-21T20:47:23.242" v="296" actId="1076"/>
          <ac:spMkLst>
            <pc:docMk/>
            <pc:sldMk cId="3445196428" sldId="269"/>
            <ac:spMk id="17" creationId="{F2380DF4-F5CC-D615-9806-21D57ED17B86}"/>
          </ac:spMkLst>
        </pc:spChg>
        <pc:spChg chg="add del">
          <ac:chgData name="Kendall Keely" userId="4fd3a6fa-f310-4b59-bf4d-3e5ef8e598da" providerId="ADAL" clId="{0217C2BA-C4D4-4031-B7D2-C031713FB246}" dt="2025-08-21T20:47:26.031" v="303" actId="478"/>
          <ac:spMkLst>
            <pc:docMk/>
            <pc:sldMk cId="3445196428" sldId="269"/>
            <ac:spMk id="24" creationId="{91A12C17-0371-1297-E6EB-FFC8C0D231F7}"/>
          </ac:spMkLst>
        </pc:spChg>
        <pc:spChg chg="add del mod">
          <ac:chgData name="Kendall Keely" userId="4fd3a6fa-f310-4b59-bf4d-3e5ef8e598da" providerId="ADAL" clId="{0217C2BA-C4D4-4031-B7D2-C031713FB246}" dt="2025-08-27T19:58:29.140" v="18399" actId="255"/>
          <ac:spMkLst>
            <pc:docMk/>
            <pc:sldMk cId="3445196428" sldId="269"/>
            <ac:spMk id="28" creationId="{10477364-34F6-6CFE-B611-68A12E1F3EA7}"/>
          </ac:spMkLst>
        </pc:spChg>
        <pc:spChg chg="add del mod">
          <ac:chgData name="Kendall Keely" userId="4fd3a6fa-f310-4b59-bf4d-3e5ef8e598da" providerId="ADAL" clId="{0217C2BA-C4D4-4031-B7D2-C031713FB246}" dt="2025-08-27T19:59:15.690" v="18407" actId="1076"/>
          <ac:spMkLst>
            <pc:docMk/>
            <pc:sldMk cId="3445196428" sldId="269"/>
            <ac:spMk id="33" creationId="{22EF218A-FBE7-932D-6D81-5017B57E1127}"/>
          </ac:spMkLst>
        </pc:spChg>
        <pc:spChg chg="mod">
          <ac:chgData name="Kendall Keely" userId="4fd3a6fa-f310-4b59-bf4d-3e5ef8e598da" providerId="ADAL" clId="{0217C2BA-C4D4-4031-B7D2-C031713FB246}" dt="2025-08-26T19:01:49.212" v="8614" actId="1076"/>
          <ac:spMkLst>
            <pc:docMk/>
            <pc:sldMk cId="3445196428" sldId="269"/>
            <ac:spMk id="52" creationId="{A394B161-3779-5FAB-5E7F-DF5EA9765B45}"/>
          </ac:spMkLst>
        </pc:spChg>
        <pc:picChg chg="mod">
          <ac:chgData name="Kendall Keely" userId="4fd3a6fa-f310-4b59-bf4d-3e5ef8e598da" providerId="ADAL" clId="{0217C2BA-C4D4-4031-B7D2-C031713FB246}" dt="2025-08-21T20:47:22.482" v="293" actId="14100"/>
          <ac:picMkLst>
            <pc:docMk/>
            <pc:sldMk cId="3445196428" sldId="269"/>
            <ac:picMk id="35" creationId="{22D652BA-D55B-2814-36AA-6267010BF967}"/>
          </ac:picMkLst>
        </pc:picChg>
        <pc:picChg chg="add del">
          <ac:chgData name="Kendall Keely" userId="4fd3a6fa-f310-4b59-bf4d-3e5ef8e598da" providerId="ADAL" clId="{0217C2BA-C4D4-4031-B7D2-C031713FB246}" dt="2025-08-21T20:47:25.051" v="301" actId="478"/>
          <ac:picMkLst>
            <pc:docMk/>
            <pc:sldMk cId="3445196428" sldId="269"/>
            <ac:picMk id="37" creationId="{F9358DB6-8C8D-6052-164C-2DEB2303EF61}"/>
          </ac:picMkLst>
        </pc:picChg>
        <pc:picChg chg="mod">
          <ac:chgData name="Kendall Keely" userId="4fd3a6fa-f310-4b59-bf4d-3e5ef8e598da" providerId="ADAL" clId="{0217C2BA-C4D4-4031-B7D2-C031713FB246}" dt="2025-08-21T20:47:23.462" v="297" actId="1076"/>
          <ac:picMkLst>
            <pc:docMk/>
            <pc:sldMk cId="3445196428" sldId="269"/>
            <ac:picMk id="55" creationId="{F5B533B7-E6B7-A9EC-51B5-2CC5CC805DB3}"/>
          </ac:picMkLst>
        </pc:picChg>
      </pc:sldChg>
      <pc:sldChg chg="addSp delSp modSp mod">
        <pc:chgData name="Kendall Keely" userId="4fd3a6fa-f310-4b59-bf4d-3e5ef8e598da" providerId="ADAL" clId="{0217C2BA-C4D4-4031-B7D2-C031713FB246}" dt="2025-08-27T23:31:59.483" v="20321" actId="20577"/>
        <pc:sldMkLst>
          <pc:docMk/>
          <pc:sldMk cId="253224225" sldId="270"/>
        </pc:sldMkLst>
        <pc:spChg chg="add del mod">
          <ac:chgData name="Kendall Keely" userId="4fd3a6fa-f310-4b59-bf4d-3e5ef8e598da" providerId="ADAL" clId="{0217C2BA-C4D4-4031-B7D2-C031713FB246}" dt="2025-08-27T19:48:07.822" v="18264" actId="478"/>
          <ac:spMkLst>
            <pc:docMk/>
            <pc:sldMk cId="253224225" sldId="270"/>
            <ac:spMk id="5" creationId="{B4DCA991-B2E0-4772-E35A-539424A7F301}"/>
          </ac:spMkLst>
        </pc:spChg>
        <pc:spChg chg="mod">
          <ac:chgData name="Kendall Keely" userId="4fd3a6fa-f310-4b59-bf4d-3e5ef8e598da" providerId="ADAL" clId="{0217C2BA-C4D4-4031-B7D2-C031713FB246}" dt="2025-08-27T23:31:59.483" v="20321" actId="20577"/>
          <ac:spMkLst>
            <pc:docMk/>
            <pc:sldMk cId="253224225" sldId="270"/>
            <ac:spMk id="7" creationId="{309947CA-C0FB-3615-08DA-1BA54E716DBD}"/>
          </ac:spMkLst>
        </pc:spChg>
      </pc:sldChg>
      <pc:sldChg chg="del">
        <pc:chgData name="Kendall Keely" userId="4fd3a6fa-f310-4b59-bf4d-3e5ef8e598da" providerId="ADAL" clId="{0217C2BA-C4D4-4031-B7D2-C031713FB246}" dt="2025-08-21T20:56:41.109" v="468" actId="47"/>
        <pc:sldMkLst>
          <pc:docMk/>
          <pc:sldMk cId="859458407" sldId="276"/>
        </pc:sldMkLst>
      </pc:sldChg>
      <pc:sldChg chg="addSp delSp modSp mod ord modNotesTx">
        <pc:chgData name="Kendall Keely" userId="4fd3a6fa-f310-4b59-bf4d-3e5ef8e598da" providerId="ADAL" clId="{0217C2BA-C4D4-4031-B7D2-C031713FB246}" dt="2025-08-27T23:26:31.695" v="20233" actId="20577"/>
        <pc:sldMkLst>
          <pc:docMk/>
          <pc:sldMk cId="2222877902" sldId="282"/>
        </pc:sldMkLst>
        <pc:spChg chg="add mod">
          <ac:chgData name="Kendall Keely" userId="4fd3a6fa-f310-4b59-bf4d-3e5ef8e598da" providerId="ADAL" clId="{0217C2BA-C4D4-4031-B7D2-C031713FB246}" dt="2025-08-27T19:47:14.801" v="18233" actId="1076"/>
          <ac:spMkLst>
            <pc:docMk/>
            <pc:sldMk cId="2222877902" sldId="282"/>
            <ac:spMk id="5" creationId="{C7D409EA-6165-AC9B-E92E-AF3501556BF0}"/>
          </ac:spMkLst>
        </pc:spChg>
        <pc:spChg chg="add mod ord">
          <ac:chgData name="Kendall Keely" userId="4fd3a6fa-f310-4b59-bf4d-3e5ef8e598da" providerId="ADAL" clId="{0217C2BA-C4D4-4031-B7D2-C031713FB246}" dt="2025-08-27T19:47:02.096" v="18231" actId="1076"/>
          <ac:spMkLst>
            <pc:docMk/>
            <pc:sldMk cId="2222877902" sldId="282"/>
            <ac:spMk id="6" creationId="{C6788A0F-6188-0DAE-D84E-561AB2C04EF9}"/>
          </ac:spMkLst>
        </pc:spChg>
        <pc:spChg chg="add mod">
          <ac:chgData name="Kendall Keely" userId="4fd3a6fa-f310-4b59-bf4d-3e5ef8e598da" providerId="ADAL" clId="{0217C2BA-C4D4-4031-B7D2-C031713FB246}" dt="2025-08-27T19:47:02.096" v="18231" actId="1076"/>
          <ac:spMkLst>
            <pc:docMk/>
            <pc:sldMk cId="2222877902" sldId="282"/>
            <ac:spMk id="7" creationId="{91DFB0FF-C0A4-AEB4-CBDC-DAD057052D26}"/>
          </ac:spMkLst>
        </pc:spChg>
        <pc:spChg chg="add mod ord">
          <ac:chgData name="Kendall Keely" userId="4fd3a6fa-f310-4b59-bf4d-3e5ef8e598da" providerId="ADAL" clId="{0217C2BA-C4D4-4031-B7D2-C031713FB246}" dt="2025-08-27T19:47:02.096" v="18231" actId="1076"/>
          <ac:spMkLst>
            <pc:docMk/>
            <pc:sldMk cId="2222877902" sldId="282"/>
            <ac:spMk id="8" creationId="{D8BA18A2-C5CB-428E-FD6D-5858EBEF4E46}"/>
          </ac:spMkLst>
        </pc:spChg>
        <pc:spChg chg="mod">
          <ac:chgData name="Kendall Keely" userId="4fd3a6fa-f310-4b59-bf4d-3e5ef8e598da" providerId="ADAL" clId="{0217C2BA-C4D4-4031-B7D2-C031713FB246}" dt="2025-08-25T17:53:31.740" v="3141" actId="1076"/>
          <ac:spMkLst>
            <pc:docMk/>
            <pc:sldMk cId="2222877902" sldId="282"/>
            <ac:spMk id="20" creationId="{05173102-8963-B9E0-14C5-6EF19D9E2F4C}"/>
          </ac:spMkLst>
        </pc:spChg>
        <pc:spChg chg="mod">
          <ac:chgData name="Kendall Keely" userId="4fd3a6fa-f310-4b59-bf4d-3e5ef8e598da" providerId="ADAL" clId="{0217C2BA-C4D4-4031-B7D2-C031713FB246}" dt="2025-08-27T23:26:31.695" v="20233" actId="20577"/>
          <ac:spMkLst>
            <pc:docMk/>
            <pc:sldMk cId="2222877902" sldId="282"/>
            <ac:spMk id="21" creationId="{BB935E4A-ED57-4893-604F-D720114FF565}"/>
          </ac:spMkLst>
        </pc:spChg>
        <pc:spChg chg="add mod">
          <ac:chgData name="Kendall Keely" userId="4fd3a6fa-f310-4b59-bf4d-3e5ef8e598da" providerId="ADAL" clId="{0217C2BA-C4D4-4031-B7D2-C031713FB246}" dt="2025-08-27T19:47:02.096" v="18231" actId="1076"/>
          <ac:spMkLst>
            <pc:docMk/>
            <pc:sldMk cId="2222877902" sldId="282"/>
            <ac:spMk id="24" creationId="{887D4576-C432-C753-5147-FA9BBBAA84C8}"/>
          </ac:spMkLst>
        </pc:spChg>
        <pc:spChg chg="add mod ord">
          <ac:chgData name="Kendall Keely" userId="4fd3a6fa-f310-4b59-bf4d-3e5ef8e598da" providerId="ADAL" clId="{0217C2BA-C4D4-4031-B7D2-C031713FB246}" dt="2025-08-27T19:47:02.096" v="18231" actId="1076"/>
          <ac:spMkLst>
            <pc:docMk/>
            <pc:sldMk cId="2222877902" sldId="282"/>
            <ac:spMk id="25" creationId="{9F58E08B-F480-C94C-17D5-B21705CE7021}"/>
          </ac:spMkLst>
        </pc:spChg>
        <pc:spChg chg="add mod">
          <ac:chgData name="Kendall Keely" userId="4fd3a6fa-f310-4b59-bf4d-3e5ef8e598da" providerId="ADAL" clId="{0217C2BA-C4D4-4031-B7D2-C031713FB246}" dt="2025-08-27T19:47:02.096" v="18231" actId="1076"/>
          <ac:spMkLst>
            <pc:docMk/>
            <pc:sldMk cId="2222877902" sldId="282"/>
            <ac:spMk id="26" creationId="{D17DE95B-2BD1-7B19-DB9D-3E864C690818}"/>
          </ac:spMkLst>
        </pc:spChg>
        <pc:spChg chg="add mod">
          <ac:chgData name="Kendall Keely" userId="4fd3a6fa-f310-4b59-bf4d-3e5ef8e598da" providerId="ADAL" clId="{0217C2BA-C4D4-4031-B7D2-C031713FB246}" dt="2025-08-27T19:47:05.145" v="18232" actId="1076"/>
          <ac:spMkLst>
            <pc:docMk/>
            <pc:sldMk cId="2222877902" sldId="282"/>
            <ac:spMk id="27" creationId="{B3E053EB-AC27-BB4D-C3D8-D110CACB4236}"/>
          </ac:spMkLst>
        </pc:spChg>
        <pc:spChg chg="add del mod ord">
          <ac:chgData name="Kendall Keely" userId="4fd3a6fa-f310-4b59-bf4d-3e5ef8e598da" providerId="ADAL" clId="{0217C2BA-C4D4-4031-B7D2-C031713FB246}" dt="2025-08-27T19:44:15.194" v="18188" actId="478"/>
          <ac:spMkLst>
            <pc:docMk/>
            <pc:sldMk cId="2222877902" sldId="282"/>
            <ac:spMk id="37" creationId="{B9D4FAFA-4E3A-32B8-394D-A2F6F7715744}"/>
          </ac:spMkLst>
        </pc:spChg>
        <pc:spChg chg="add del mod ord">
          <ac:chgData name="Kendall Keely" userId="4fd3a6fa-f310-4b59-bf4d-3e5ef8e598da" providerId="ADAL" clId="{0217C2BA-C4D4-4031-B7D2-C031713FB246}" dt="2025-08-27T19:43:05.172" v="18165" actId="478"/>
          <ac:spMkLst>
            <pc:docMk/>
            <pc:sldMk cId="2222877902" sldId="282"/>
            <ac:spMk id="38" creationId="{1D128979-7D16-BD12-2500-0DF87C121777}"/>
          </ac:spMkLst>
        </pc:spChg>
        <pc:spChg chg="add mod ord">
          <ac:chgData name="Kendall Keely" userId="4fd3a6fa-f310-4b59-bf4d-3e5ef8e598da" providerId="ADAL" clId="{0217C2BA-C4D4-4031-B7D2-C031713FB246}" dt="2025-08-27T19:47:02.096" v="18231" actId="1076"/>
          <ac:spMkLst>
            <pc:docMk/>
            <pc:sldMk cId="2222877902" sldId="282"/>
            <ac:spMk id="39" creationId="{00354F17-92C8-0097-0A77-2792E1AE75CB}"/>
          </ac:spMkLst>
        </pc:spChg>
        <pc:spChg chg="add del mod ord">
          <ac:chgData name="Kendall Keely" userId="4fd3a6fa-f310-4b59-bf4d-3e5ef8e598da" providerId="ADAL" clId="{0217C2BA-C4D4-4031-B7D2-C031713FB246}" dt="2025-08-27T19:44:24.241" v="18192" actId="478"/>
          <ac:spMkLst>
            <pc:docMk/>
            <pc:sldMk cId="2222877902" sldId="282"/>
            <ac:spMk id="40" creationId="{16CC7EA9-9E50-9395-93BB-C0176D288887}"/>
          </ac:spMkLst>
        </pc:spChg>
        <pc:spChg chg="add mod">
          <ac:chgData name="Kendall Keely" userId="4fd3a6fa-f310-4b59-bf4d-3e5ef8e598da" providerId="ADAL" clId="{0217C2BA-C4D4-4031-B7D2-C031713FB246}" dt="2025-08-27T23:11:19.750" v="19920" actId="1076"/>
          <ac:spMkLst>
            <pc:docMk/>
            <pc:sldMk cId="2222877902" sldId="282"/>
            <ac:spMk id="43" creationId="{3A193BA9-FBD2-7036-18BC-5DE643F7FAA9}"/>
          </ac:spMkLst>
        </pc:spChg>
      </pc:sldChg>
      <pc:sldChg chg="addSp delSp modSp mod">
        <pc:chgData name="Kendall Keely" userId="4fd3a6fa-f310-4b59-bf4d-3e5ef8e598da" providerId="ADAL" clId="{0217C2BA-C4D4-4031-B7D2-C031713FB246}" dt="2025-08-28T18:40:37.481" v="20499" actId="115"/>
        <pc:sldMkLst>
          <pc:docMk/>
          <pc:sldMk cId="357575349" sldId="284"/>
        </pc:sldMkLst>
        <pc:spChg chg="add mod">
          <ac:chgData name="Kendall Keely" userId="4fd3a6fa-f310-4b59-bf4d-3e5ef8e598da" providerId="ADAL" clId="{0217C2BA-C4D4-4031-B7D2-C031713FB246}" dt="2025-08-27T18:14:17.703" v="15880" actId="404"/>
          <ac:spMkLst>
            <pc:docMk/>
            <pc:sldMk cId="357575349" sldId="284"/>
            <ac:spMk id="7" creationId="{4E2BDC36-BB79-D916-9957-1381445790C6}"/>
          </ac:spMkLst>
        </pc:spChg>
        <pc:spChg chg="mod">
          <ac:chgData name="Kendall Keely" userId="4fd3a6fa-f310-4b59-bf4d-3e5ef8e598da" providerId="ADAL" clId="{0217C2BA-C4D4-4031-B7D2-C031713FB246}" dt="2025-08-26T20:07:00.660" v="8701" actId="404"/>
          <ac:spMkLst>
            <pc:docMk/>
            <pc:sldMk cId="357575349" sldId="284"/>
            <ac:spMk id="8" creationId="{B85F16C8-655B-8562-0A84-58C919EA7D4E}"/>
          </ac:spMkLst>
        </pc:spChg>
        <pc:spChg chg="add mod">
          <ac:chgData name="Kendall Keely" userId="4fd3a6fa-f310-4b59-bf4d-3e5ef8e598da" providerId="ADAL" clId="{0217C2BA-C4D4-4031-B7D2-C031713FB246}" dt="2025-08-28T18:40:37.481" v="20499" actId="115"/>
          <ac:spMkLst>
            <pc:docMk/>
            <pc:sldMk cId="357575349" sldId="284"/>
            <ac:spMk id="9" creationId="{42448C8D-D5E5-A320-6703-84249BE8774D}"/>
          </ac:spMkLst>
        </pc:spChg>
        <pc:spChg chg="mod">
          <ac:chgData name="Kendall Keely" userId="4fd3a6fa-f310-4b59-bf4d-3e5ef8e598da" providerId="ADAL" clId="{0217C2BA-C4D4-4031-B7D2-C031713FB246}" dt="2025-08-25T19:12:42.465" v="4433" actId="1076"/>
          <ac:spMkLst>
            <pc:docMk/>
            <pc:sldMk cId="357575349" sldId="284"/>
            <ac:spMk id="15" creationId="{46E2D723-4D13-098A-6848-A2944F8B2CB8}"/>
          </ac:spMkLst>
        </pc:spChg>
        <pc:spChg chg="mod">
          <ac:chgData name="Kendall Keely" userId="4fd3a6fa-f310-4b59-bf4d-3e5ef8e598da" providerId="ADAL" clId="{0217C2BA-C4D4-4031-B7D2-C031713FB246}" dt="2025-08-25T19:12:42.465" v="4433" actId="1076"/>
          <ac:spMkLst>
            <pc:docMk/>
            <pc:sldMk cId="357575349" sldId="284"/>
            <ac:spMk id="18" creationId="{AA718A37-E06A-DDED-F8B5-360609DC8002}"/>
          </ac:spMkLst>
        </pc:spChg>
        <pc:spChg chg="mod">
          <ac:chgData name="Kendall Keely" userId="4fd3a6fa-f310-4b59-bf4d-3e5ef8e598da" providerId="ADAL" clId="{0217C2BA-C4D4-4031-B7D2-C031713FB246}" dt="2025-08-25T20:49:58.292" v="4556" actId="1076"/>
          <ac:spMkLst>
            <pc:docMk/>
            <pc:sldMk cId="357575349" sldId="284"/>
            <ac:spMk id="86" creationId="{C7D90E36-1437-BDC0-8E00-4850770D4A14}"/>
          </ac:spMkLst>
        </pc:spChg>
        <pc:spChg chg="mod">
          <ac:chgData name="Kendall Keely" userId="4fd3a6fa-f310-4b59-bf4d-3e5ef8e598da" providerId="ADAL" clId="{0217C2BA-C4D4-4031-B7D2-C031713FB246}" dt="2025-08-26T23:06:48.133" v="11286" actId="20577"/>
          <ac:spMkLst>
            <pc:docMk/>
            <pc:sldMk cId="357575349" sldId="284"/>
            <ac:spMk id="87" creationId="{9AB6F0A7-C52C-F21E-DE74-D625AE0AC8F9}"/>
          </ac:spMkLst>
        </pc:spChg>
        <pc:spChg chg="mod">
          <ac:chgData name="Kendall Keely" userId="4fd3a6fa-f310-4b59-bf4d-3e5ef8e598da" providerId="ADAL" clId="{0217C2BA-C4D4-4031-B7D2-C031713FB246}" dt="2025-08-25T20:49:50.415" v="4554" actId="1076"/>
          <ac:spMkLst>
            <pc:docMk/>
            <pc:sldMk cId="357575349" sldId="284"/>
            <ac:spMk id="88" creationId="{959A0616-1206-61AF-A9A1-306101E104E8}"/>
          </ac:spMkLst>
        </pc:spChg>
        <pc:spChg chg="mod">
          <ac:chgData name="Kendall Keely" userId="4fd3a6fa-f310-4b59-bf4d-3e5ef8e598da" providerId="ADAL" clId="{0217C2BA-C4D4-4031-B7D2-C031713FB246}" dt="2025-08-25T20:49:38.520" v="4553" actId="14100"/>
          <ac:spMkLst>
            <pc:docMk/>
            <pc:sldMk cId="357575349" sldId="284"/>
            <ac:spMk id="89" creationId="{61B1A08A-1A70-DBCB-4084-6C04AEC79AB2}"/>
          </ac:spMkLst>
        </pc:spChg>
        <pc:spChg chg="mod">
          <ac:chgData name="Kendall Keely" userId="4fd3a6fa-f310-4b59-bf4d-3e5ef8e598da" providerId="ADAL" clId="{0217C2BA-C4D4-4031-B7D2-C031713FB246}" dt="2025-08-25T20:49:17.500" v="4549" actId="14100"/>
          <ac:spMkLst>
            <pc:docMk/>
            <pc:sldMk cId="357575349" sldId="284"/>
            <ac:spMk id="90" creationId="{19B9E898-74EE-1120-53C3-77A1DFE10E42}"/>
          </ac:spMkLst>
        </pc:spChg>
        <pc:spChg chg="mod">
          <ac:chgData name="Kendall Keely" userId="4fd3a6fa-f310-4b59-bf4d-3e5ef8e598da" providerId="ADAL" clId="{0217C2BA-C4D4-4031-B7D2-C031713FB246}" dt="2025-08-25T20:49:00.151" v="4548" actId="14100"/>
          <ac:spMkLst>
            <pc:docMk/>
            <pc:sldMk cId="357575349" sldId="284"/>
            <ac:spMk id="91" creationId="{0CBFF290-E431-6D23-D01E-26FB64860747}"/>
          </ac:spMkLst>
        </pc:spChg>
      </pc:sldChg>
      <pc:sldChg chg="addSp delSp modSp add del mod ord">
        <pc:chgData name="Kendall Keely" userId="4fd3a6fa-f310-4b59-bf4d-3e5ef8e598da" providerId="ADAL" clId="{0217C2BA-C4D4-4031-B7D2-C031713FB246}" dt="2025-08-28T04:05:47.450" v="20412" actId="20577"/>
        <pc:sldMkLst>
          <pc:docMk/>
          <pc:sldMk cId="1367698622" sldId="285"/>
        </pc:sldMkLst>
        <pc:spChg chg="add mod">
          <ac:chgData name="Kendall Keely" userId="4fd3a6fa-f310-4b59-bf4d-3e5ef8e598da" providerId="ADAL" clId="{0217C2BA-C4D4-4031-B7D2-C031713FB246}" dt="2025-08-27T21:07:58.585" v="19518" actId="20577"/>
          <ac:spMkLst>
            <pc:docMk/>
            <pc:sldMk cId="1367698622" sldId="285"/>
            <ac:spMk id="4" creationId="{56A9030C-6E7C-C71E-B5E3-3F7B7ED833F5}"/>
          </ac:spMkLst>
        </pc:spChg>
        <pc:spChg chg="add mod">
          <ac:chgData name="Kendall Keely" userId="4fd3a6fa-f310-4b59-bf4d-3e5ef8e598da" providerId="ADAL" clId="{0217C2BA-C4D4-4031-B7D2-C031713FB246}" dt="2025-08-28T04:05:47.450" v="20412" actId="20577"/>
          <ac:spMkLst>
            <pc:docMk/>
            <pc:sldMk cId="1367698622" sldId="285"/>
            <ac:spMk id="5" creationId="{52DF869E-B79D-5834-7A73-34423E55C758}"/>
          </ac:spMkLst>
        </pc:spChg>
        <pc:spChg chg="mod">
          <ac:chgData name="Kendall Keely" userId="4fd3a6fa-f310-4b59-bf4d-3e5ef8e598da" providerId="ADAL" clId="{0217C2BA-C4D4-4031-B7D2-C031713FB246}" dt="2025-08-21T21:52:59.335" v="657" actId="20577"/>
          <ac:spMkLst>
            <pc:docMk/>
            <pc:sldMk cId="1367698622" sldId="285"/>
            <ac:spMk id="6" creationId="{A7888CD2-A39B-66AD-C397-9E81D5783B11}"/>
          </ac:spMkLst>
        </pc:spChg>
        <pc:spChg chg="add del mod">
          <ac:chgData name="Kendall Keely" userId="4fd3a6fa-f310-4b59-bf4d-3e5ef8e598da" providerId="ADAL" clId="{0217C2BA-C4D4-4031-B7D2-C031713FB246}" dt="2025-08-27T22:56:29.301" v="19917" actId="20577"/>
          <ac:spMkLst>
            <pc:docMk/>
            <pc:sldMk cId="1367698622" sldId="285"/>
            <ac:spMk id="7" creationId="{317BDF97-4954-A262-A01D-5B23C04C52DE}"/>
          </ac:spMkLst>
        </pc:spChg>
        <pc:spChg chg="add mod">
          <ac:chgData name="Kendall Keely" userId="4fd3a6fa-f310-4b59-bf4d-3e5ef8e598da" providerId="ADAL" clId="{0217C2BA-C4D4-4031-B7D2-C031713FB246}" dt="2025-08-27T03:48:13.386" v="15736" actId="1076"/>
          <ac:spMkLst>
            <pc:docMk/>
            <pc:sldMk cId="1367698622" sldId="285"/>
            <ac:spMk id="13" creationId="{B1CF71B6-F6B9-24F8-7804-0B2EF170F1DF}"/>
          </ac:spMkLst>
        </pc:spChg>
        <pc:spChg chg="add mod">
          <ac:chgData name="Kendall Keely" userId="4fd3a6fa-f310-4b59-bf4d-3e5ef8e598da" providerId="ADAL" clId="{0217C2BA-C4D4-4031-B7D2-C031713FB246}" dt="2025-08-27T03:48:13.386" v="15736" actId="1076"/>
          <ac:spMkLst>
            <pc:docMk/>
            <pc:sldMk cId="1367698622" sldId="285"/>
            <ac:spMk id="17" creationId="{15FC967E-355C-4DD3-DD63-833A806ECE35}"/>
          </ac:spMkLst>
        </pc:spChg>
        <pc:spChg chg="add mod">
          <ac:chgData name="Kendall Keely" userId="4fd3a6fa-f310-4b59-bf4d-3e5ef8e598da" providerId="ADAL" clId="{0217C2BA-C4D4-4031-B7D2-C031713FB246}" dt="2025-08-27T03:48:13.386" v="15736" actId="1076"/>
          <ac:spMkLst>
            <pc:docMk/>
            <pc:sldMk cId="1367698622" sldId="285"/>
            <ac:spMk id="18" creationId="{18C2BB39-E2FA-A6F9-8A8E-11E3F1A7D8C3}"/>
          </ac:spMkLst>
        </pc:spChg>
        <pc:spChg chg="add mod">
          <ac:chgData name="Kendall Keely" userId="4fd3a6fa-f310-4b59-bf4d-3e5ef8e598da" providerId="ADAL" clId="{0217C2BA-C4D4-4031-B7D2-C031713FB246}" dt="2025-08-27T03:48:13.386" v="15736" actId="1076"/>
          <ac:spMkLst>
            <pc:docMk/>
            <pc:sldMk cId="1367698622" sldId="285"/>
            <ac:spMk id="19" creationId="{9C0DCF70-E422-CC72-7CB6-FE85CBD9DAE4}"/>
          </ac:spMkLst>
        </pc:spChg>
        <pc:spChg chg="add mod">
          <ac:chgData name="Kendall Keely" userId="4fd3a6fa-f310-4b59-bf4d-3e5ef8e598da" providerId="ADAL" clId="{0217C2BA-C4D4-4031-B7D2-C031713FB246}" dt="2025-08-27T03:48:17.823" v="15737" actId="1076"/>
          <ac:spMkLst>
            <pc:docMk/>
            <pc:sldMk cId="1367698622" sldId="285"/>
            <ac:spMk id="21" creationId="{3496C4C2-FE79-E606-AC47-1DB02B852F27}"/>
          </ac:spMkLst>
        </pc:spChg>
        <pc:spChg chg="add mod">
          <ac:chgData name="Kendall Keely" userId="4fd3a6fa-f310-4b59-bf4d-3e5ef8e598da" providerId="ADAL" clId="{0217C2BA-C4D4-4031-B7D2-C031713FB246}" dt="2025-08-27T03:48:23.239" v="15738" actId="1076"/>
          <ac:spMkLst>
            <pc:docMk/>
            <pc:sldMk cId="1367698622" sldId="285"/>
            <ac:spMk id="23" creationId="{3EC6EDFE-B16C-765F-8A8F-EF74796E09FD}"/>
          </ac:spMkLst>
        </pc:spChg>
        <pc:spChg chg="add mod">
          <ac:chgData name="Kendall Keely" userId="4fd3a6fa-f310-4b59-bf4d-3e5ef8e598da" providerId="ADAL" clId="{0217C2BA-C4D4-4031-B7D2-C031713FB246}" dt="2025-08-27T03:48:29.165" v="15739" actId="1076"/>
          <ac:spMkLst>
            <pc:docMk/>
            <pc:sldMk cId="1367698622" sldId="285"/>
            <ac:spMk id="25" creationId="{BD97B005-BD2A-435B-3661-91881263C4BB}"/>
          </ac:spMkLst>
        </pc:spChg>
        <pc:spChg chg="add mod">
          <ac:chgData name="Kendall Keely" userId="4fd3a6fa-f310-4b59-bf4d-3e5ef8e598da" providerId="ADAL" clId="{0217C2BA-C4D4-4031-B7D2-C031713FB246}" dt="2025-08-27T03:48:35.003" v="15740" actId="1076"/>
          <ac:spMkLst>
            <pc:docMk/>
            <pc:sldMk cId="1367698622" sldId="285"/>
            <ac:spMk id="27" creationId="{6D7EC535-0280-D6A6-8E23-017D2E6CCC27}"/>
          </ac:spMkLst>
        </pc:spChg>
        <pc:spChg chg="add mod">
          <ac:chgData name="Kendall Keely" userId="4fd3a6fa-f310-4b59-bf4d-3e5ef8e598da" providerId="ADAL" clId="{0217C2BA-C4D4-4031-B7D2-C031713FB246}" dt="2025-08-27T22:54:44.531" v="19845" actId="1076"/>
          <ac:spMkLst>
            <pc:docMk/>
            <pc:sldMk cId="1367698622" sldId="285"/>
            <ac:spMk id="29" creationId="{1B480E3C-06AC-7BA6-AEDC-88F09A244E36}"/>
          </ac:spMkLst>
        </pc:spChg>
      </pc:sldChg>
      <pc:sldChg chg="modSp mod">
        <pc:chgData name="Kendall Keely" userId="4fd3a6fa-f310-4b59-bf4d-3e5ef8e598da" providerId="ADAL" clId="{0217C2BA-C4D4-4031-B7D2-C031713FB246}" dt="2025-08-26T19:56:53.579" v="8694" actId="20577"/>
        <pc:sldMkLst>
          <pc:docMk/>
          <pc:sldMk cId="2990478722" sldId="312"/>
        </pc:sldMkLst>
        <pc:spChg chg="mod">
          <ac:chgData name="Kendall Keely" userId="4fd3a6fa-f310-4b59-bf4d-3e5ef8e598da" providerId="ADAL" clId="{0217C2BA-C4D4-4031-B7D2-C031713FB246}" dt="2025-08-26T19:56:53.579" v="8694" actId="20577"/>
          <ac:spMkLst>
            <pc:docMk/>
            <pc:sldMk cId="2990478722" sldId="312"/>
            <ac:spMk id="5" creationId="{5E269367-317A-06FB-0CA8-CABACAF47BC7}"/>
          </ac:spMkLst>
        </pc:spChg>
      </pc:sldChg>
      <pc:sldChg chg="del">
        <pc:chgData name="Kendall Keely" userId="4fd3a6fa-f310-4b59-bf4d-3e5ef8e598da" providerId="ADAL" clId="{0217C2BA-C4D4-4031-B7D2-C031713FB246}" dt="2025-08-21T20:59:34.311" v="537" actId="47"/>
        <pc:sldMkLst>
          <pc:docMk/>
          <pc:sldMk cId="3751506077" sldId="327"/>
        </pc:sldMkLst>
      </pc:sldChg>
      <pc:sldChg chg="addSp delSp modSp add mod ord">
        <pc:chgData name="Kendall Keely" userId="4fd3a6fa-f310-4b59-bf4d-3e5ef8e598da" providerId="ADAL" clId="{0217C2BA-C4D4-4031-B7D2-C031713FB246}" dt="2025-08-28T18:36:35.382" v="20434" actId="5793"/>
        <pc:sldMkLst>
          <pc:docMk/>
          <pc:sldMk cId="3163930171" sldId="328"/>
        </pc:sldMkLst>
        <pc:spChg chg="mod">
          <ac:chgData name="Kendall Keely" userId="4fd3a6fa-f310-4b59-bf4d-3e5ef8e598da" providerId="ADAL" clId="{0217C2BA-C4D4-4031-B7D2-C031713FB246}" dt="2025-08-26T20:07:39.594" v="8703" actId="404"/>
          <ac:spMkLst>
            <pc:docMk/>
            <pc:sldMk cId="3163930171" sldId="328"/>
            <ac:spMk id="20" creationId="{2F8E5664-8A8E-3B4E-D745-ED4A49E302D1}"/>
          </ac:spMkLst>
        </pc:spChg>
        <pc:spChg chg="mod">
          <ac:chgData name="Kendall Keely" userId="4fd3a6fa-f310-4b59-bf4d-3e5ef8e598da" providerId="ADAL" clId="{0217C2BA-C4D4-4031-B7D2-C031713FB246}" dt="2025-08-28T18:36:35.382" v="20434" actId="5793"/>
          <ac:spMkLst>
            <pc:docMk/>
            <pc:sldMk cId="3163930171" sldId="328"/>
            <ac:spMk id="21" creationId="{1416AEAA-80B5-C16C-AADB-7D813E55EBD7}"/>
          </ac:spMkLst>
        </pc:spChg>
        <pc:picChg chg="add mod">
          <ac:chgData name="Kendall Keely" userId="4fd3a6fa-f310-4b59-bf4d-3e5ef8e598da" providerId="ADAL" clId="{0217C2BA-C4D4-4031-B7D2-C031713FB246}" dt="2025-08-27T22:38:15.595" v="19805" actId="1076"/>
          <ac:picMkLst>
            <pc:docMk/>
            <pc:sldMk cId="3163930171" sldId="328"/>
            <ac:picMk id="7" creationId="{EB12A232-62D6-7B2B-85F4-8D9DA5B3BBEE}"/>
          </ac:picMkLst>
        </pc:picChg>
        <pc:picChg chg="add mod">
          <ac:chgData name="Kendall Keely" userId="4fd3a6fa-f310-4b59-bf4d-3e5ef8e598da" providerId="ADAL" clId="{0217C2BA-C4D4-4031-B7D2-C031713FB246}" dt="2025-08-26T22:14:39.695" v="9607" actId="1076"/>
          <ac:picMkLst>
            <pc:docMk/>
            <pc:sldMk cId="3163930171" sldId="328"/>
            <ac:picMk id="9" creationId="{C924937C-8968-01B9-B681-E40865BC83BC}"/>
          </ac:picMkLst>
        </pc:picChg>
      </pc:sldChg>
      <pc:sldChg chg="delSp add del mod">
        <pc:chgData name="Kendall Keely" userId="4fd3a6fa-f310-4b59-bf4d-3e5ef8e598da" providerId="ADAL" clId="{0217C2BA-C4D4-4031-B7D2-C031713FB246}" dt="2025-08-21T20:56:52.858" v="470" actId="47"/>
        <pc:sldMkLst>
          <pc:docMk/>
          <pc:sldMk cId="4016968308" sldId="328"/>
        </pc:sldMkLst>
      </pc:sldChg>
      <pc:sldChg chg="delSp modSp add del mod ord">
        <pc:chgData name="Kendall Keely" userId="4fd3a6fa-f310-4b59-bf4d-3e5ef8e598da" providerId="ADAL" clId="{0217C2BA-C4D4-4031-B7D2-C031713FB246}" dt="2025-08-27T19:47:35.877" v="18237" actId="47"/>
        <pc:sldMkLst>
          <pc:docMk/>
          <pc:sldMk cId="2773066372" sldId="329"/>
        </pc:sldMkLst>
      </pc:sldChg>
      <pc:sldChg chg="addSp delSp modSp add mod modNotesTx">
        <pc:chgData name="Kendall Keely" userId="4fd3a6fa-f310-4b59-bf4d-3e5ef8e598da" providerId="ADAL" clId="{0217C2BA-C4D4-4031-B7D2-C031713FB246}" dt="2025-08-27T23:28:19.945" v="20267" actId="20577"/>
        <pc:sldMkLst>
          <pc:docMk/>
          <pc:sldMk cId="2563748750" sldId="330"/>
        </pc:sldMkLst>
        <pc:spChg chg="mod">
          <ac:chgData name="Kendall Keely" userId="4fd3a6fa-f310-4b59-bf4d-3e5ef8e598da" providerId="ADAL" clId="{0217C2BA-C4D4-4031-B7D2-C031713FB246}" dt="2025-08-26T22:42:09.373" v="10800" actId="20577"/>
          <ac:spMkLst>
            <pc:docMk/>
            <pc:sldMk cId="2563748750" sldId="330"/>
            <ac:spMk id="6" creationId="{4FC3F81B-3AAE-2BA1-EEF2-31DDD758411D}"/>
          </ac:spMkLst>
        </pc:spChg>
        <pc:spChg chg="add mod">
          <ac:chgData name="Kendall Keely" userId="4fd3a6fa-f310-4b59-bf4d-3e5ef8e598da" providerId="ADAL" clId="{0217C2BA-C4D4-4031-B7D2-C031713FB246}" dt="2025-08-27T20:07:27.702" v="18412" actId="20577"/>
          <ac:spMkLst>
            <pc:docMk/>
            <pc:sldMk cId="2563748750" sldId="330"/>
            <ac:spMk id="7" creationId="{F52AA27A-A90B-6695-F0D9-D8A975392847}"/>
          </ac:spMkLst>
        </pc:spChg>
        <pc:spChg chg="add mod">
          <ac:chgData name="Kendall Keely" userId="4fd3a6fa-f310-4b59-bf4d-3e5ef8e598da" providerId="ADAL" clId="{0217C2BA-C4D4-4031-B7D2-C031713FB246}" dt="2025-08-27T23:28:19.945" v="20267" actId="20577"/>
          <ac:spMkLst>
            <pc:docMk/>
            <pc:sldMk cId="2563748750" sldId="330"/>
            <ac:spMk id="10" creationId="{379AEEE8-6D90-4ED8-2041-38E0D52D427B}"/>
          </ac:spMkLst>
        </pc:spChg>
        <pc:picChg chg="add mod">
          <ac:chgData name="Kendall Keely" userId="4fd3a6fa-f310-4b59-bf4d-3e5ef8e598da" providerId="ADAL" clId="{0217C2BA-C4D4-4031-B7D2-C031713FB246}" dt="2025-08-27T22:40:42.338" v="19808" actId="1076"/>
          <ac:picMkLst>
            <pc:docMk/>
            <pc:sldMk cId="2563748750" sldId="330"/>
            <ac:picMk id="4" creationId="{9CD3295F-F6FD-A7A6-24BD-54924B8C6517}"/>
          </ac:picMkLst>
        </pc:picChg>
        <pc:picChg chg="add mod modCrop">
          <ac:chgData name="Kendall Keely" userId="4fd3a6fa-f310-4b59-bf4d-3e5ef8e598da" providerId="ADAL" clId="{0217C2BA-C4D4-4031-B7D2-C031713FB246}" dt="2025-08-27T18:46:28.230" v="15946" actId="1076"/>
          <ac:picMkLst>
            <pc:docMk/>
            <pc:sldMk cId="2563748750" sldId="330"/>
            <ac:picMk id="8" creationId="{CD482462-8A3C-D455-0B91-B4EBFDDC9836}"/>
          </ac:picMkLst>
        </pc:picChg>
      </pc:sldChg>
      <pc:sldChg chg="addSp delSp modSp add mod">
        <pc:chgData name="Kendall Keely" userId="4fd3a6fa-f310-4b59-bf4d-3e5ef8e598da" providerId="ADAL" clId="{0217C2BA-C4D4-4031-B7D2-C031713FB246}" dt="2025-08-27T20:53:00.283" v="18778" actId="1076"/>
        <pc:sldMkLst>
          <pc:docMk/>
          <pc:sldMk cId="1216022207" sldId="331"/>
        </pc:sldMkLst>
        <pc:spChg chg="add mod">
          <ac:chgData name="Kendall Keely" userId="4fd3a6fa-f310-4b59-bf4d-3e5ef8e598da" providerId="ADAL" clId="{0217C2BA-C4D4-4031-B7D2-C031713FB246}" dt="2025-08-26T23:35:00.064" v="12852" actId="20577"/>
          <ac:spMkLst>
            <pc:docMk/>
            <pc:sldMk cId="1216022207" sldId="331"/>
            <ac:spMk id="4" creationId="{985675C0-4394-3196-E0AF-8E70451B4821}"/>
          </ac:spMkLst>
        </pc:spChg>
        <pc:spChg chg="add mod">
          <ac:chgData name="Kendall Keely" userId="4fd3a6fa-f310-4b59-bf4d-3e5ef8e598da" providerId="ADAL" clId="{0217C2BA-C4D4-4031-B7D2-C031713FB246}" dt="2025-08-27T20:52:09.532" v="18772"/>
          <ac:spMkLst>
            <pc:docMk/>
            <pc:sldMk cId="1216022207" sldId="331"/>
            <ac:spMk id="6" creationId="{E446A364-E2C5-6021-C03F-AD533793172C}"/>
          </ac:spMkLst>
        </pc:spChg>
        <pc:spChg chg="add del mod">
          <ac:chgData name="Kendall Keely" userId="4fd3a6fa-f310-4b59-bf4d-3e5ef8e598da" providerId="ADAL" clId="{0217C2BA-C4D4-4031-B7D2-C031713FB246}" dt="2025-08-27T20:52:08.525" v="18771" actId="478"/>
          <ac:spMkLst>
            <pc:docMk/>
            <pc:sldMk cId="1216022207" sldId="331"/>
            <ac:spMk id="7" creationId="{F1FE2D93-2321-6B0E-25E2-65DBBEF480E1}"/>
          </ac:spMkLst>
        </pc:spChg>
        <pc:spChg chg="add mod">
          <ac:chgData name="Kendall Keely" userId="4fd3a6fa-f310-4b59-bf4d-3e5ef8e598da" providerId="ADAL" clId="{0217C2BA-C4D4-4031-B7D2-C031713FB246}" dt="2025-08-27T20:53:00.283" v="18778" actId="1076"/>
          <ac:spMkLst>
            <pc:docMk/>
            <pc:sldMk cId="1216022207" sldId="331"/>
            <ac:spMk id="10" creationId="{80CA188A-B19A-48C4-CF0F-B3EA93B658AD}"/>
          </ac:spMkLst>
        </pc:spChg>
        <pc:picChg chg="add mod modCrop">
          <ac:chgData name="Kendall Keely" userId="4fd3a6fa-f310-4b59-bf4d-3e5ef8e598da" providerId="ADAL" clId="{0217C2BA-C4D4-4031-B7D2-C031713FB246}" dt="2025-08-27T20:51:49.697" v="18766" actId="1076"/>
          <ac:picMkLst>
            <pc:docMk/>
            <pc:sldMk cId="1216022207" sldId="331"/>
            <ac:picMk id="5" creationId="{9ADBE245-D47E-B211-49EA-365E2E8253B6}"/>
          </ac:picMkLst>
        </pc:picChg>
        <pc:picChg chg="add mod">
          <ac:chgData name="Kendall Keely" userId="4fd3a6fa-f310-4b59-bf4d-3e5ef8e598da" providerId="ADAL" clId="{0217C2BA-C4D4-4031-B7D2-C031713FB246}" dt="2025-08-27T20:51:56.869" v="18769" actId="1076"/>
          <ac:picMkLst>
            <pc:docMk/>
            <pc:sldMk cId="1216022207" sldId="331"/>
            <ac:picMk id="8" creationId="{1A8877C7-C2FC-46D1-7C0F-E6E37B71198D}"/>
          </ac:picMkLst>
        </pc:picChg>
      </pc:sldChg>
      <pc:sldChg chg="addSp delSp modSp add mod modNotesTx">
        <pc:chgData name="Kendall Keely" userId="4fd3a6fa-f310-4b59-bf4d-3e5ef8e598da" providerId="ADAL" clId="{0217C2BA-C4D4-4031-B7D2-C031713FB246}" dt="2025-08-27T21:59:00.909" v="19779" actId="20577"/>
        <pc:sldMkLst>
          <pc:docMk/>
          <pc:sldMk cId="3788809857" sldId="332"/>
        </pc:sldMkLst>
        <pc:spChg chg="add mod">
          <ac:chgData name="Kendall Keely" userId="4fd3a6fa-f310-4b59-bf4d-3e5ef8e598da" providerId="ADAL" clId="{0217C2BA-C4D4-4031-B7D2-C031713FB246}" dt="2025-08-27T00:01:41.962" v="14164" actId="20577"/>
          <ac:spMkLst>
            <pc:docMk/>
            <pc:sldMk cId="3788809857" sldId="332"/>
            <ac:spMk id="4" creationId="{A3B482F3-32A9-CBA4-42D5-D05F687CEAFE}"/>
          </ac:spMkLst>
        </pc:spChg>
        <pc:spChg chg="add mod">
          <ac:chgData name="Kendall Keely" userId="4fd3a6fa-f310-4b59-bf4d-3e5ef8e598da" providerId="ADAL" clId="{0217C2BA-C4D4-4031-B7D2-C031713FB246}" dt="2025-08-27T20:55:24.603" v="18832" actId="1076"/>
          <ac:spMkLst>
            <pc:docMk/>
            <pc:sldMk cId="3788809857" sldId="332"/>
            <ac:spMk id="5" creationId="{5EC9E2D6-21C7-FF8E-3B0E-BBB84F8936DB}"/>
          </ac:spMkLst>
        </pc:spChg>
        <pc:spChg chg="add del mod">
          <ac:chgData name="Kendall Keely" userId="4fd3a6fa-f310-4b59-bf4d-3e5ef8e598da" providerId="ADAL" clId="{0217C2BA-C4D4-4031-B7D2-C031713FB246}" dt="2025-08-27T00:01:58.240" v="14169" actId="478"/>
          <ac:spMkLst>
            <pc:docMk/>
            <pc:sldMk cId="3788809857" sldId="332"/>
            <ac:spMk id="5" creationId="{89AA185E-F9A9-E416-A714-C4DC4FC71DEB}"/>
          </ac:spMkLst>
        </pc:spChg>
        <pc:spChg chg="add del mod">
          <ac:chgData name="Kendall Keely" userId="4fd3a6fa-f310-4b59-bf4d-3e5ef8e598da" providerId="ADAL" clId="{0217C2BA-C4D4-4031-B7D2-C031713FB246}" dt="2025-08-27T20:55:18.638" v="18831" actId="478"/>
          <ac:spMkLst>
            <pc:docMk/>
            <pc:sldMk cId="3788809857" sldId="332"/>
            <ac:spMk id="8" creationId="{850F49B2-4B48-23F6-65B8-43AE2F785455}"/>
          </ac:spMkLst>
        </pc:spChg>
        <pc:spChg chg="add mod">
          <ac:chgData name="Kendall Keely" userId="4fd3a6fa-f310-4b59-bf4d-3e5ef8e598da" providerId="ADAL" clId="{0217C2BA-C4D4-4031-B7D2-C031713FB246}" dt="2025-08-27T20:56:51.771" v="18910" actId="1076"/>
          <ac:spMkLst>
            <pc:docMk/>
            <pc:sldMk cId="3788809857" sldId="332"/>
            <ac:spMk id="12" creationId="{660BA028-2F10-84CE-5EC5-5DAA998A0BF0}"/>
          </ac:spMkLst>
        </pc:spChg>
        <pc:picChg chg="add mod">
          <ac:chgData name="Kendall Keely" userId="4fd3a6fa-f310-4b59-bf4d-3e5ef8e598da" providerId="ADAL" clId="{0217C2BA-C4D4-4031-B7D2-C031713FB246}" dt="2025-08-27T20:54:49.902" v="18806" actId="14100"/>
          <ac:picMkLst>
            <pc:docMk/>
            <pc:sldMk cId="3788809857" sldId="332"/>
            <ac:picMk id="7" creationId="{05610D8C-26B5-2A4A-A82F-DFB80D782E47}"/>
          </ac:picMkLst>
        </pc:picChg>
        <pc:picChg chg="add mod">
          <ac:chgData name="Kendall Keely" userId="4fd3a6fa-f310-4b59-bf4d-3e5ef8e598da" providerId="ADAL" clId="{0217C2BA-C4D4-4031-B7D2-C031713FB246}" dt="2025-08-27T20:54:45.262" v="18805" actId="1076"/>
          <ac:picMkLst>
            <pc:docMk/>
            <pc:sldMk cId="3788809857" sldId="332"/>
            <ac:picMk id="10" creationId="{87E9B861-39EB-9ECC-1F46-5DACCD5C5276}"/>
          </ac:picMkLst>
        </pc:picChg>
      </pc:sldChg>
      <pc:sldChg chg="addSp delSp modSp add mod modNotesTx">
        <pc:chgData name="Kendall Keely" userId="4fd3a6fa-f310-4b59-bf4d-3e5ef8e598da" providerId="ADAL" clId="{0217C2BA-C4D4-4031-B7D2-C031713FB246}" dt="2025-08-27T22:13:28.642" v="19782" actId="14100"/>
        <pc:sldMkLst>
          <pc:docMk/>
          <pc:sldMk cId="18216400" sldId="333"/>
        </pc:sldMkLst>
        <pc:spChg chg="add mod">
          <ac:chgData name="Kendall Keely" userId="4fd3a6fa-f310-4b59-bf4d-3e5ef8e598da" providerId="ADAL" clId="{0217C2BA-C4D4-4031-B7D2-C031713FB246}" dt="2025-08-27T00:10:27.092" v="14812" actId="20577"/>
          <ac:spMkLst>
            <pc:docMk/>
            <pc:sldMk cId="18216400" sldId="333"/>
            <ac:spMk id="4" creationId="{0B902F9B-4F44-26E4-F2E2-57825669B226}"/>
          </ac:spMkLst>
        </pc:spChg>
        <pc:spChg chg="add mod">
          <ac:chgData name="Kendall Keely" userId="4fd3a6fa-f310-4b59-bf4d-3e5ef8e598da" providerId="ADAL" clId="{0217C2BA-C4D4-4031-B7D2-C031713FB246}" dt="2025-08-27T21:04:14.725" v="19399" actId="1076"/>
          <ac:spMkLst>
            <pc:docMk/>
            <pc:sldMk cId="18216400" sldId="333"/>
            <ac:spMk id="6" creationId="{964F3B3E-9D13-31BA-ACB7-FAB9D64A3EEF}"/>
          </ac:spMkLst>
        </pc:spChg>
        <pc:spChg chg="add del mod">
          <ac:chgData name="Kendall Keely" userId="4fd3a6fa-f310-4b59-bf4d-3e5ef8e598da" providerId="ADAL" clId="{0217C2BA-C4D4-4031-B7D2-C031713FB246}" dt="2025-08-27T00:10:21.392" v="14791" actId="478"/>
          <ac:spMkLst>
            <pc:docMk/>
            <pc:sldMk cId="18216400" sldId="333"/>
            <ac:spMk id="7" creationId="{EA38FBB8-5025-6F38-0E37-06579F26A110}"/>
          </ac:spMkLst>
        </pc:spChg>
        <pc:spChg chg="add del mod">
          <ac:chgData name="Kendall Keely" userId="4fd3a6fa-f310-4b59-bf4d-3e5ef8e598da" providerId="ADAL" clId="{0217C2BA-C4D4-4031-B7D2-C031713FB246}" dt="2025-08-27T21:04:05.204" v="19395" actId="478"/>
          <ac:spMkLst>
            <pc:docMk/>
            <pc:sldMk cId="18216400" sldId="333"/>
            <ac:spMk id="10" creationId="{9700FB68-BDD7-11EB-6FB6-B4B3CAC424C7}"/>
          </ac:spMkLst>
        </pc:spChg>
        <pc:spChg chg="add mod">
          <ac:chgData name="Kendall Keely" userId="4fd3a6fa-f310-4b59-bf4d-3e5ef8e598da" providerId="ADAL" clId="{0217C2BA-C4D4-4031-B7D2-C031713FB246}" dt="2025-08-27T21:04:46.586" v="19474" actId="20577"/>
          <ac:spMkLst>
            <pc:docMk/>
            <pc:sldMk cId="18216400" sldId="333"/>
            <ac:spMk id="12" creationId="{DC3C9EFD-E126-9280-2710-D0D482985F3E}"/>
          </ac:spMkLst>
        </pc:spChg>
        <pc:picChg chg="add mod">
          <ac:chgData name="Kendall Keely" userId="4fd3a6fa-f310-4b59-bf4d-3e5ef8e598da" providerId="ADAL" clId="{0217C2BA-C4D4-4031-B7D2-C031713FB246}" dt="2025-08-27T22:13:28.642" v="19782" actId="14100"/>
          <ac:picMkLst>
            <pc:docMk/>
            <pc:sldMk cId="18216400" sldId="333"/>
            <ac:picMk id="5" creationId="{A081B3DC-F817-3FC8-6856-63D8BECFE3CC}"/>
          </ac:picMkLst>
        </pc:picChg>
        <pc:picChg chg="add mod">
          <ac:chgData name="Kendall Keely" userId="4fd3a6fa-f310-4b59-bf4d-3e5ef8e598da" providerId="ADAL" clId="{0217C2BA-C4D4-4031-B7D2-C031713FB246}" dt="2025-08-27T21:03:36.328" v="19366" actId="1076"/>
          <ac:picMkLst>
            <pc:docMk/>
            <pc:sldMk cId="18216400" sldId="333"/>
            <ac:picMk id="8" creationId="{0F8FFD5A-1B8D-288E-2487-51A2FC4D3D7E}"/>
          </ac:picMkLst>
        </pc:picChg>
      </pc:sldChg>
      <pc:sldChg chg="addSp delSp modSp add mod ord">
        <pc:chgData name="Kendall Keely" userId="4fd3a6fa-f310-4b59-bf4d-3e5ef8e598da" providerId="ADAL" clId="{0217C2BA-C4D4-4031-B7D2-C031713FB246}" dt="2025-08-27T21:06:54.343" v="19513" actId="5793"/>
        <pc:sldMkLst>
          <pc:docMk/>
          <pc:sldMk cId="1178914319" sldId="334"/>
        </pc:sldMkLst>
        <pc:spChg chg="mod">
          <ac:chgData name="Kendall Keely" userId="4fd3a6fa-f310-4b59-bf4d-3e5ef8e598da" providerId="ADAL" clId="{0217C2BA-C4D4-4031-B7D2-C031713FB246}" dt="2025-08-27T19:19:06.564" v="17143" actId="20577"/>
          <ac:spMkLst>
            <pc:docMk/>
            <pc:sldMk cId="1178914319" sldId="334"/>
            <ac:spMk id="5" creationId="{C2E1F347-435C-DA2B-76C3-9766787DEA5E}"/>
          </ac:spMkLst>
        </pc:spChg>
        <pc:spChg chg="add mod">
          <ac:chgData name="Kendall Keely" userId="4fd3a6fa-f310-4b59-bf4d-3e5ef8e598da" providerId="ADAL" clId="{0217C2BA-C4D4-4031-B7D2-C031713FB246}" dt="2025-08-25T18:57:34.995" v="4131" actId="1076"/>
          <ac:spMkLst>
            <pc:docMk/>
            <pc:sldMk cId="1178914319" sldId="334"/>
            <ac:spMk id="6" creationId="{007D4E94-1FBF-2172-5ED3-3B1F6E39D0EC}"/>
          </ac:spMkLst>
        </pc:spChg>
        <pc:spChg chg="add mod">
          <ac:chgData name="Kendall Keely" userId="4fd3a6fa-f310-4b59-bf4d-3e5ef8e598da" providerId="ADAL" clId="{0217C2BA-C4D4-4031-B7D2-C031713FB246}" dt="2025-08-25T18:56:11.224" v="4067" actId="1076"/>
          <ac:spMkLst>
            <pc:docMk/>
            <pc:sldMk cId="1178914319" sldId="334"/>
            <ac:spMk id="11" creationId="{C14159E7-947F-0608-03BB-CB13261C732E}"/>
          </ac:spMkLst>
        </pc:spChg>
        <pc:spChg chg="add mod">
          <ac:chgData name="Kendall Keely" userId="4fd3a6fa-f310-4b59-bf4d-3e5ef8e598da" providerId="ADAL" clId="{0217C2BA-C4D4-4031-B7D2-C031713FB246}" dt="2025-08-25T18:57:22.428" v="4117" actId="20577"/>
          <ac:spMkLst>
            <pc:docMk/>
            <pc:sldMk cId="1178914319" sldId="334"/>
            <ac:spMk id="13" creationId="{B0F2BAAC-76E1-BB08-BF73-F41096EA2B1F}"/>
          </ac:spMkLst>
        </pc:spChg>
        <pc:spChg chg="add mod">
          <ac:chgData name="Kendall Keely" userId="4fd3a6fa-f310-4b59-bf4d-3e5ef8e598da" providerId="ADAL" clId="{0217C2BA-C4D4-4031-B7D2-C031713FB246}" dt="2025-08-25T18:57:11.889" v="4103" actId="1076"/>
          <ac:spMkLst>
            <pc:docMk/>
            <pc:sldMk cId="1178914319" sldId="334"/>
            <ac:spMk id="16" creationId="{97551634-344E-CC81-FEF4-4DBFE5D44701}"/>
          </ac:spMkLst>
        </pc:spChg>
        <pc:spChg chg="add mod">
          <ac:chgData name="Kendall Keely" userId="4fd3a6fa-f310-4b59-bf4d-3e5ef8e598da" providerId="ADAL" clId="{0217C2BA-C4D4-4031-B7D2-C031713FB246}" dt="2025-08-25T18:57:28.248" v="4130" actId="20577"/>
          <ac:spMkLst>
            <pc:docMk/>
            <pc:sldMk cId="1178914319" sldId="334"/>
            <ac:spMk id="17" creationId="{D31E3750-26B0-B513-6837-F945F58153E2}"/>
          </ac:spMkLst>
        </pc:spChg>
        <pc:spChg chg="mod">
          <ac:chgData name="Kendall Keely" userId="4fd3a6fa-f310-4b59-bf4d-3e5ef8e598da" providerId="ADAL" clId="{0217C2BA-C4D4-4031-B7D2-C031713FB246}" dt="2025-08-25T18:18:45.684" v="3480" actId="27636"/>
          <ac:spMkLst>
            <pc:docMk/>
            <pc:sldMk cId="1178914319" sldId="334"/>
            <ac:spMk id="20" creationId="{8F3B824A-46A7-8EDD-A7D2-0573996EECA0}"/>
          </ac:spMkLst>
        </pc:spChg>
        <pc:spChg chg="mod">
          <ac:chgData name="Kendall Keely" userId="4fd3a6fa-f310-4b59-bf4d-3e5ef8e598da" providerId="ADAL" clId="{0217C2BA-C4D4-4031-B7D2-C031713FB246}" dt="2025-08-27T21:06:54.343" v="19513" actId="5793"/>
          <ac:spMkLst>
            <pc:docMk/>
            <pc:sldMk cId="1178914319" sldId="334"/>
            <ac:spMk id="21" creationId="{40767406-0622-9D9F-B56B-BF5137570D53}"/>
          </ac:spMkLst>
        </pc:spChg>
        <pc:spChg chg="add mod">
          <ac:chgData name="Kendall Keely" userId="4fd3a6fa-f310-4b59-bf4d-3e5ef8e598da" providerId="ADAL" clId="{0217C2BA-C4D4-4031-B7D2-C031713FB246}" dt="2025-08-25T18:59:56.925" v="4156" actId="1076"/>
          <ac:spMkLst>
            <pc:docMk/>
            <pc:sldMk cId="1178914319" sldId="334"/>
            <ac:spMk id="39" creationId="{FD24ABDC-18A7-2D1A-CDE7-4EC968DE4E66}"/>
          </ac:spMkLst>
        </pc:spChg>
        <pc:spChg chg="add mod">
          <ac:chgData name="Kendall Keely" userId="4fd3a6fa-f310-4b59-bf4d-3e5ef8e598da" providerId="ADAL" clId="{0217C2BA-C4D4-4031-B7D2-C031713FB246}" dt="2025-08-25T19:00:06.293" v="4158" actId="1076"/>
          <ac:spMkLst>
            <pc:docMk/>
            <pc:sldMk cId="1178914319" sldId="334"/>
            <ac:spMk id="41" creationId="{79525030-4DE6-0D5B-4AF5-AA2CD0967D08}"/>
          </ac:spMkLst>
        </pc:spChg>
        <pc:inkChg chg="add">
          <ac:chgData name="Kendall Keely" userId="4fd3a6fa-f310-4b59-bf4d-3e5ef8e598da" providerId="ADAL" clId="{0217C2BA-C4D4-4031-B7D2-C031713FB246}" dt="2025-08-25T18:58:21.370" v="4150" actId="9405"/>
          <ac:inkMkLst>
            <pc:docMk/>
            <pc:sldMk cId="1178914319" sldId="334"/>
            <ac:inkMk id="36" creationId="{D2A93178-AB5D-63B5-8F20-AEF054EABFB6}"/>
          </ac:inkMkLst>
        </pc:inkChg>
        <pc:cxnChg chg="add mod">
          <ac:chgData name="Kendall Keely" userId="4fd3a6fa-f310-4b59-bf4d-3e5ef8e598da" providerId="ADAL" clId="{0217C2BA-C4D4-4031-B7D2-C031713FB246}" dt="2025-08-25T18:58:29.739" v="4152" actId="1076"/>
          <ac:cxnSpMkLst>
            <pc:docMk/>
            <pc:sldMk cId="1178914319" sldId="334"/>
            <ac:cxnSpMk id="9" creationId="{8A197468-838D-78CD-1DF0-44E1D252B2CE}"/>
          </ac:cxnSpMkLst>
        </pc:cxnChg>
        <pc:cxnChg chg="add mod">
          <ac:chgData name="Kendall Keely" userId="4fd3a6fa-f310-4b59-bf4d-3e5ef8e598da" providerId="ADAL" clId="{0217C2BA-C4D4-4031-B7D2-C031713FB246}" dt="2025-08-25T18:56:13.818" v="4068" actId="1076"/>
          <ac:cxnSpMkLst>
            <pc:docMk/>
            <pc:sldMk cId="1178914319" sldId="334"/>
            <ac:cxnSpMk id="12" creationId="{C37F863E-5C02-5B1D-3292-7502D2E5432D}"/>
          </ac:cxnSpMkLst>
        </pc:cxnChg>
        <pc:cxnChg chg="add mod">
          <ac:chgData name="Kendall Keely" userId="4fd3a6fa-f310-4b59-bf4d-3e5ef8e598da" providerId="ADAL" clId="{0217C2BA-C4D4-4031-B7D2-C031713FB246}" dt="2025-08-25T18:57:18.098" v="4105" actId="1076"/>
          <ac:cxnSpMkLst>
            <pc:docMk/>
            <pc:sldMk cId="1178914319" sldId="334"/>
            <ac:cxnSpMk id="14" creationId="{CA228812-EADA-5056-D649-EB314B55BBE7}"/>
          </ac:cxnSpMkLst>
        </pc:cxnChg>
        <pc:cxnChg chg="add mod">
          <ac:chgData name="Kendall Keely" userId="4fd3a6fa-f310-4b59-bf4d-3e5ef8e598da" providerId="ADAL" clId="{0217C2BA-C4D4-4031-B7D2-C031713FB246}" dt="2025-08-25T18:57:04.102" v="4101" actId="14100"/>
          <ac:cxnSpMkLst>
            <pc:docMk/>
            <pc:sldMk cId="1178914319" sldId="334"/>
            <ac:cxnSpMk id="18" creationId="{C3A6AB09-6036-83C2-3DD4-3FE48C28B614}"/>
          </ac:cxnSpMkLst>
        </pc:cxnChg>
      </pc:sldChg>
      <pc:sldChg chg="addSp delSp modSp add del mod">
        <pc:chgData name="Kendall Keely" userId="4fd3a6fa-f310-4b59-bf4d-3e5ef8e598da" providerId="ADAL" clId="{0217C2BA-C4D4-4031-B7D2-C031713FB246}" dt="2025-08-26T22:58:12.284" v="11113" actId="47"/>
        <pc:sldMkLst>
          <pc:docMk/>
          <pc:sldMk cId="1890506441" sldId="335"/>
        </pc:sldMkLst>
      </pc:sldChg>
      <pc:sldChg chg="addSp delSp modSp add del mod">
        <pc:chgData name="Kendall Keely" userId="4fd3a6fa-f310-4b59-bf4d-3e5ef8e598da" providerId="ADAL" clId="{0217C2BA-C4D4-4031-B7D2-C031713FB246}" dt="2025-08-26T22:58:00.914" v="11109" actId="47"/>
        <pc:sldMkLst>
          <pc:docMk/>
          <pc:sldMk cId="3576216667" sldId="336"/>
        </pc:sldMkLst>
      </pc:sldChg>
      <pc:sldChg chg="addSp delSp modSp add del mod">
        <pc:chgData name="Kendall Keely" userId="4fd3a6fa-f310-4b59-bf4d-3e5ef8e598da" providerId="ADAL" clId="{0217C2BA-C4D4-4031-B7D2-C031713FB246}" dt="2025-08-26T22:57:52.321" v="11105" actId="47"/>
        <pc:sldMkLst>
          <pc:docMk/>
          <pc:sldMk cId="1642958684" sldId="337"/>
        </pc:sldMkLst>
      </pc:sldChg>
      <pc:sldChg chg="addSp delSp modSp add mod modNotesTx">
        <pc:chgData name="Kendall Keely" userId="4fd3a6fa-f310-4b59-bf4d-3e5ef8e598da" providerId="ADAL" clId="{0217C2BA-C4D4-4031-B7D2-C031713FB246}" dt="2025-08-27T22:52:42.146" v="19810" actId="1076"/>
        <pc:sldMkLst>
          <pc:docMk/>
          <pc:sldMk cId="743012236" sldId="338"/>
        </pc:sldMkLst>
        <pc:spChg chg="add mod">
          <ac:chgData name="Kendall Keely" userId="4fd3a6fa-f310-4b59-bf4d-3e5ef8e598da" providerId="ADAL" clId="{0217C2BA-C4D4-4031-B7D2-C031713FB246}" dt="2025-08-26T22:58:35.401" v="11152" actId="1076"/>
          <ac:spMkLst>
            <pc:docMk/>
            <pc:sldMk cId="743012236" sldId="338"/>
            <ac:spMk id="4" creationId="{EC290CFC-DEF6-438C-1AD0-19D9C3959B11}"/>
          </ac:spMkLst>
        </pc:spChg>
        <pc:picChg chg="add mod">
          <ac:chgData name="Kendall Keely" userId="4fd3a6fa-f310-4b59-bf4d-3e5ef8e598da" providerId="ADAL" clId="{0217C2BA-C4D4-4031-B7D2-C031713FB246}" dt="2025-08-27T00:24:26.278" v="15677" actId="1076"/>
          <ac:picMkLst>
            <pc:docMk/>
            <pc:sldMk cId="743012236" sldId="338"/>
            <ac:picMk id="5" creationId="{3FF1ADF5-47A4-5996-D93A-9ED562D949F8}"/>
          </ac:picMkLst>
        </pc:picChg>
        <pc:picChg chg="add mod">
          <ac:chgData name="Kendall Keely" userId="4fd3a6fa-f310-4b59-bf4d-3e5ef8e598da" providerId="ADAL" clId="{0217C2BA-C4D4-4031-B7D2-C031713FB246}" dt="2025-08-27T22:52:42.146" v="19810" actId="1076"/>
          <ac:picMkLst>
            <pc:docMk/>
            <pc:sldMk cId="743012236" sldId="338"/>
            <ac:picMk id="7" creationId="{3E4788AD-9DA1-F6B4-C839-43F77392B959}"/>
          </ac:picMkLst>
        </pc:picChg>
        <pc:picChg chg="add mod">
          <ac:chgData name="Kendall Keely" userId="4fd3a6fa-f310-4b59-bf4d-3e5ef8e598da" providerId="ADAL" clId="{0217C2BA-C4D4-4031-B7D2-C031713FB246}" dt="2025-08-27T00:24:31.932" v="15679" actId="1076"/>
          <ac:picMkLst>
            <pc:docMk/>
            <pc:sldMk cId="743012236" sldId="338"/>
            <ac:picMk id="8" creationId="{9F666E3F-6793-65DB-D8DE-70CCEBA05916}"/>
          </ac:picMkLst>
        </pc:picChg>
        <pc:picChg chg="add mod">
          <ac:chgData name="Kendall Keely" userId="4fd3a6fa-f310-4b59-bf4d-3e5ef8e598da" providerId="ADAL" clId="{0217C2BA-C4D4-4031-B7D2-C031713FB246}" dt="2025-08-27T00:24:22.718" v="15676" actId="1076"/>
          <ac:picMkLst>
            <pc:docMk/>
            <pc:sldMk cId="743012236" sldId="338"/>
            <ac:picMk id="10" creationId="{D5EE1CFE-BFC1-5EF1-EDE2-EA62782F0510}"/>
          </ac:picMkLst>
        </pc:picChg>
      </pc:sldChg>
      <pc:sldChg chg="modSp add del mod">
        <pc:chgData name="Kendall Keely" userId="4fd3a6fa-f310-4b59-bf4d-3e5ef8e598da" providerId="ADAL" clId="{0217C2BA-C4D4-4031-B7D2-C031713FB246}" dt="2025-08-26T18:01:35.508" v="6930" actId="47"/>
        <pc:sldMkLst>
          <pc:docMk/>
          <pc:sldMk cId="3814269688" sldId="339"/>
        </pc:sldMkLst>
      </pc:sldChg>
      <pc:sldChg chg="addSp modSp add mod ord">
        <pc:chgData name="Kendall Keely" userId="4fd3a6fa-f310-4b59-bf4d-3e5ef8e598da" providerId="ADAL" clId="{0217C2BA-C4D4-4031-B7D2-C031713FB246}" dt="2025-08-27T19:56:32.564" v="18323" actId="1076"/>
        <pc:sldMkLst>
          <pc:docMk/>
          <pc:sldMk cId="1740394970" sldId="340"/>
        </pc:sldMkLst>
        <pc:spChg chg="mod">
          <ac:chgData name="Kendall Keely" userId="4fd3a6fa-f310-4b59-bf4d-3e5ef8e598da" providerId="ADAL" clId="{0217C2BA-C4D4-4031-B7D2-C031713FB246}" dt="2025-08-26T19:56:15.832" v="8653" actId="1076"/>
          <ac:spMkLst>
            <pc:docMk/>
            <pc:sldMk cId="1740394970" sldId="340"/>
            <ac:spMk id="4" creationId="{7C08770C-78FA-DDBF-21F1-962D64DEF1FF}"/>
          </ac:spMkLst>
        </pc:spChg>
        <pc:spChg chg="add mod">
          <ac:chgData name="Kendall Keely" userId="4fd3a6fa-f310-4b59-bf4d-3e5ef8e598da" providerId="ADAL" clId="{0217C2BA-C4D4-4031-B7D2-C031713FB246}" dt="2025-08-26T19:56:21.813" v="8654" actId="1076"/>
          <ac:spMkLst>
            <pc:docMk/>
            <pc:sldMk cId="1740394970" sldId="340"/>
            <ac:spMk id="6" creationId="{DDF0381F-A57E-BD56-5179-AEF408BF4E8A}"/>
          </ac:spMkLst>
        </pc:spChg>
        <pc:spChg chg="mod">
          <ac:chgData name="Kendall Keely" userId="4fd3a6fa-f310-4b59-bf4d-3e5ef8e598da" providerId="ADAL" clId="{0217C2BA-C4D4-4031-B7D2-C031713FB246}" dt="2025-08-27T19:56:32.564" v="18323" actId="1076"/>
          <ac:spMkLst>
            <pc:docMk/>
            <pc:sldMk cId="1740394970" sldId="340"/>
            <ac:spMk id="7" creationId="{2E9B6AB5-6FA9-1CB3-B6D0-7CA6B5810521}"/>
          </ac:spMkLst>
        </pc:spChg>
        <pc:spChg chg="mod">
          <ac:chgData name="Kendall Keely" userId="4fd3a6fa-f310-4b59-bf4d-3e5ef8e598da" providerId="ADAL" clId="{0217C2BA-C4D4-4031-B7D2-C031713FB246}" dt="2025-08-26T18:27:45.927" v="7761" actId="1076"/>
          <ac:spMkLst>
            <pc:docMk/>
            <pc:sldMk cId="1740394970" sldId="340"/>
            <ac:spMk id="9" creationId="{E9AD72A1-187F-2061-1E4C-B47D02A019BF}"/>
          </ac:spMkLst>
        </pc:spChg>
        <pc:spChg chg="add mod">
          <ac:chgData name="Kendall Keely" userId="4fd3a6fa-f310-4b59-bf4d-3e5ef8e598da" providerId="ADAL" clId="{0217C2BA-C4D4-4031-B7D2-C031713FB246}" dt="2025-08-26T19:03:04.047" v="8621" actId="1076"/>
          <ac:spMkLst>
            <pc:docMk/>
            <pc:sldMk cId="1740394970" sldId="340"/>
            <ac:spMk id="10" creationId="{F51AD7A7-2E73-FC06-9C11-ED9C6D1A7E09}"/>
          </ac:spMkLst>
        </pc:spChg>
        <pc:spChg chg="add mod">
          <ac:chgData name="Kendall Keely" userId="4fd3a6fa-f310-4b59-bf4d-3e5ef8e598da" providerId="ADAL" clId="{0217C2BA-C4D4-4031-B7D2-C031713FB246}" dt="2025-08-26T19:03:18.250" v="8624" actId="1076"/>
          <ac:spMkLst>
            <pc:docMk/>
            <pc:sldMk cId="1740394970" sldId="340"/>
            <ac:spMk id="11" creationId="{9F4427D4-8814-7179-0060-A71A4830F6FC}"/>
          </ac:spMkLst>
        </pc:spChg>
        <pc:spChg chg="add mod">
          <ac:chgData name="Kendall Keely" userId="4fd3a6fa-f310-4b59-bf4d-3e5ef8e598da" providerId="ADAL" clId="{0217C2BA-C4D4-4031-B7D2-C031713FB246}" dt="2025-08-26T19:03:12.151" v="8623" actId="1076"/>
          <ac:spMkLst>
            <pc:docMk/>
            <pc:sldMk cId="1740394970" sldId="340"/>
            <ac:spMk id="12" creationId="{9DE1A8E1-727A-AD6B-9661-8803221BD024}"/>
          </ac:spMkLst>
        </pc:spChg>
        <pc:spChg chg="add mod">
          <ac:chgData name="Kendall Keely" userId="4fd3a6fa-f310-4b59-bf4d-3e5ef8e598da" providerId="ADAL" clId="{0217C2BA-C4D4-4031-B7D2-C031713FB246}" dt="2025-08-26T21:07:52.577" v="8742" actId="20577"/>
          <ac:spMkLst>
            <pc:docMk/>
            <pc:sldMk cId="1740394970" sldId="340"/>
            <ac:spMk id="13" creationId="{690757E6-4EA1-768C-B26B-EC5E0EFD4FDE}"/>
          </ac:spMkLst>
        </pc:spChg>
        <pc:spChg chg="add mod">
          <ac:chgData name="Kendall Keely" userId="4fd3a6fa-f310-4b59-bf4d-3e5ef8e598da" providerId="ADAL" clId="{0217C2BA-C4D4-4031-B7D2-C031713FB246}" dt="2025-08-26T18:26:37.543" v="7749" actId="14100"/>
          <ac:spMkLst>
            <pc:docMk/>
            <pc:sldMk cId="1740394970" sldId="340"/>
            <ac:spMk id="14" creationId="{67621EE9-85AF-9A85-8E9C-5B77FA0DDAB8}"/>
          </ac:spMkLst>
        </pc:spChg>
        <pc:spChg chg="add mod">
          <ac:chgData name="Kendall Keely" userId="4fd3a6fa-f310-4b59-bf4d-3e5ef8e598da" providerId="ADAL" clId="{0217C2BA-C4D4-4031-B7D2-C031713FB246}" dt="2025-08-26T18:26:44.876" v="7751" actId="14100"/>
          <ac:spMkLst>
            <pc:docMk/>
            <pc:sldMk cId="1740394970" sldId="340"/>
            <ac:spMk id="15" creationId="{9F45CB87-8F81-AC85-1919-016EA1DCF70E}"/>
          </ac:spMkLst>
        </pc:spChg>
        <pc:spChg chg="add mod">
          <ac:chgData name="Kendall Keely" userId="4fd3a6fa-f310-4b59-bf4d-3e5ef8e598da" providerId="ADAL" clId="{0217C2BA-C4D4-4031-B7D2-C031713FB246}" dt="2025-08-26T19:03:21.545" v="8625" actId="14100"/>
          <ac:spMkLst>
            <pc:docMk/>
            <pc:sldMk cId="1740394970" sldId="340"/>
            <ac:spMk id="16" creationId="{90004644-3C74-7449-2FEF-CDAFA77FC845}"/>
          </ac:spMkLst>
        </pc:spChg>
      </pc:sldChg>
      <pc:sldChg chg="addSp delSp modSp add mod modNotesTx">
        <pc:chgData name="Kendall Keely" userId="4fd3a6fa-f310-4b59-bf4d-3e5ef8e598da" providerId="ADAL" clId="{0217C2BA-C4D4-4031-B7D2-C031713FB246}" dt="2025-08-27T21:35:05.725" v="19770" actId="20577"/>
        <pc:sldMkLst>
          <pc:docMk/>
          <pc:sldMk cId="193234641" sldId="341"/>
        </pc:sldMkLst>
        <pc:spChg chg="add del mod">
          <ac:chgData name="Kendall Keely" userId="4fd3a6fa-f310-4b59-bf4d-3e5ef8e598da" providerId="ADAL" clId="{0217C2BA-C4D4-4031-B7D2-C031713FB246}" dt="2025-08-27T20:50:48.736" v="18754" actId="478"/>
          <ac:spMkLst>
            <pc:docMk/>
            <pc:sldMk cId="193234641" sldId="341"/>
            <ac:spMk id="5" creationId="{9B33061B-5F94-3760-3409-43628443FB97}"/>
          </ac:spMkLst>
        </pc:spChg>
        <pc:spChg chg="mod">
          <ac:chgData name="Kendall Keely" userId="4fd3a6fa-f310-4b59-bf4d-3e5ef8e598da" providerId="ADAL" clId="{0217C2BA-C4D4-4031-B7D2-C031713FB246}" dt="2025-08-26T23:33:20.343" v="12843" actId="20577"/>
          <ac:spMkLst>
            <pc:docMk/>
            <pc:sldMk cId="193234641" sldId="341"/>
            <ac:spMk id="6" creationId="{E70D350E-933D-26BC-50A1-03A3367F431C}"/>
          </ac:spMkLst>
        </pc:spChg>
        <pc:spChg chg="add mod">
          <ac:chgData name="Kendall Keely" userId="4fd3a6fa-f310-4b59-bf4d-3e5ef8e598da" providerId="ADAL" clId="{0217C2BA-C4D4-4031-B7D2-C031713FB246}" dt="2025-08-27T20:51:32.542" v="18764" actId="1076"/>
          <ac:spMkLst>
            <pc:docMk/>
            <pc:sldMk cId="193234641" sldId="341"/>
            <ac:spMk id="7" creationId="{571310D2-914C-4B9A-C425-C40478867033}"/>
          </ac:spMkLst>
        </pc:spChg>
        <pc:spChg chg="del mod">
          <ac:chgData name="Kendall Keely" userId="4fd3a6fa-f310-4b59-bf4d-3e5ef8e598da" providerId="ADAL" clId="{0217C2BA-C4D4-4031-B7D2-C031713FB246}" dt="2025-08-27T20:50:45.240" v="18751" actId="478"/>
          <ac:spMkLst>
            <pc:docMk/>
            <pc:sldMk cId="193234641" sldId="341"/>
            <ac:spMk id="10" creationId="{A8FE84F2-8EA2-9015-77AD-DCBDC59A3252}"/>
          </ac:spMkLst>
        </pc:spChg>
        <pc:spChg chg="add mod">
          <ac:chgData name="Kendall Keely" userId="4fd3a6fa-f310-4b59-bf4d-3e5ef8e598da" providerId="ADAL" clId="{0217C2BA-C4D4-4031-B7D2-C031713FB246}" dt="2025-08-27T20:09:32.578" v="18597" actId="1076"/>
          <ac:spMkLst>
            <pc:docMk/>
            <pc:sldMk cId="193234641" sldId="341"/>
            <ac:spMk id="12" creationId="{3FBBDB8F-C7F1-DF28-5892-08DBC01DE98C}"/>
          </ac:spMkLst>
        </pc:spChg>
        <pc:spChg chg="add mod">
          <ac:chgData name="Kendall Keely" userId="4fd3a6fa-f310-4b59-bf4d-3e5ef8e598da" providerId="ADAL" clId="{0217C2BA-C4D4-4031-B7D2-C031713FB246}" dt="2025-08-27T20:10:08.561" v="18605" actId="1076"/>
          <ac:spMkLst>
            <pc:docMk/>
            <pc:sldMk cId="193234641" sldId="341"/>
            <ac:spMk id="14" creationId="{081E5BEF-EBD5-C518-EC50-A3D24FD4D155}"/>
          </ac:spMkLst>
        </pc:spChg>
        <pc:spChg chg="add mod">
          <ac:chgData name="Kendall Keely" userId="4fd3a6fa-f310-4b59-bf4d-3e5ef8e598da" providerId="ADAL" clId="{0217C2BA-C4D4-4031-B7D2-C031713FB246}" dt="2025-08-27T21:35:05.725" v="19770" actId="20577"/>
          <ac:spMkLst>
            <pc:docMk/>
            <pc:sldMk cId="193234641" sldId="341"/>
            <ac:spMk id="16" creationId="{47ECA9AE-624F-306B-C894-95F6A4CC1081}"/>
          </ac:spMkLst>
        </pc:spChg>
        <pc:picChg chg="mod">
          <ac:chgData name="Kendall Keely" userId="4fd3a6fa-f310-4b59-bf4d-3e5ef8e598da" providerId="ADAL" clId="{0217C2BA-C4D4-4031-B7D2-C031713FB246}" dt="2025-08-27T20:10:02.738" v="18604" actId="14100"/>
          <ac:picMkLst>
            <pc:docMk/>
            <pc:sldMk cId="193234641" sldId="341"/>
            <ac:picMk id="13" creationId="{B03B0E91-B01F-8295-DD49-5254923284AA}"/>
          </ac:picMkLst>
        </pc:picChg>
        <pc:picChg chg="add mod ord">
          <ac:chgData name="Kendall Keely" userId="4fd3a6fa-f310-4b59-bf4d-3e5ef8e598da" providerId="ADAL" clId="{0217C2BA-C4D4-4031-B7D2-C031713FB246}" dt="2025-08-27T20:09:27.893" v="18596" actId="1076"/>
          <ac:picMkLst>
            <pc:docMk/>
            <pc:sldMk cId="193234641" sldId="341"/>
            <ac:picMk id="20" creationId="{5CACE9FE-8506-6878-7055-839C89943B7C}"/>
          </ac:picMkLst>
        </pc:picChg>
      </pc:sldChg>
      <pc:sldChg chg="addSp delSp modSp add mod modNotesTx">
        <pc:chgData name="Kendall Keely" userId="4fd3a6fa-f310-4b59-bf4d-3e5ef8e598da" providerId="ADAL" clId="{0217C2BA-C4D4-4031-B7D2-C031713FB246}" dt="2025-08-28T18:38:42.397" v="20471" actId="20577"/>
        <pc:sldMkLst>
          <pc:docMk/>
          <pc:sldMk cId="3316273692" sldId="342"/>
        </pc:sldMkLst>
        <pc:spChg chg="mod">
          <ac:chgData name="Kendall Keely" userId="4fd3a6fa-f310-4b59-bf4d-3e5ef8e598da" providerId="ADAL" clId="{0217C2BA-C4D4-4031-B7D2-C031713FB246}" dt="2025-08-26T23:52:42.181" v="13575" actId="20577"/>
          <ac:spMkLst>
            <pc:docMk/>
            <pc:sldMk cId="3316273692" sldId="342"/>
            <ac:spMk id="4" creationId="{6E0A3333-657D-235D-1140-0B0526033D5B}"/>
          </ac:spMkLst>
        </pc:spChg>
        <pc:spChg chg="add mod">
          <ac:chgData name="Kendall Keely" userId="4fd3a6fa-f310-4b59-bf4d-3e5ef8e598da" providerId="ADAL" clId="{0217C2BA-C4D4-4031-B7D2-C031713FB246}" dt="2025-08-27T20:52:40.512" v="18776"/>
          <ac:spMkLst>
            <pc:docMk/>
            <pc:sldMk cId="3316273692" sldId="342"/>
            <ac:spMk id="5" creationId="{CF3285D0-C743-C6A1-4EE6-7CC31A0D843F}"/>
          </ac:spMkLst>
        </pc:spChg>
        <pc:spChg chg="add mod">
          <ac:chgData name="Kendall Keely" userId="4fd3a6fa-f310-4b59-bf4d-3e5ef8e598da" providerId="ADAL" clId="{0217C2BA-C4D4-4031-B7D2-C031713FB246}" dt="2025-08-27T20:13:44.033" v="18729" actId="1076"/>
          <ac:spMkLst>
            <pc:docMk/>
            <pc:sldMk cId="3316273692" sldId="342"/>
            <ac:spMk id="8" creationId="{9AC3C557-6588-9649-A264-0513A0502B76}"/>
          </ac:spMkLst>
        </pc:spChg>
        <pc:spChg chg="add mod">
          <ac:chgData name="Kendall Keely" userId="4fd3a6fa-f310-4b59-bf4d-3e5ef8e598da" providerId="ADAL" clId="{0217C2BA-C4D4-4031-B7D2-C031713FB246}" dt="2025-08-27T20:13:37.131" v="18728" actId="1076"/>
          <ac:spMkLst>
            <pc:docMk/>
            <pc:sldMk cId="3316273692" sldId="342"/>
            <ac:spMk id="10" creationId="{2809C44C-307C-101F-33A4-BB84960ACCAF}"/>
          </ac:spMkLst>
        </pc:spChg>
        <pc:spChg chg="add del mod">
          <ac:chgData name="Kendall Keely" userId="4fd3a6fa-f310-4b59-bf4d-3e5ef8e598da" providerId="ADAL" clId="{0217C2BA-C4D4-4031-B7D2-C031713FB246}" dt="2025-08-27T20:52:40.050" v="18775" actId="478"/>
          <ac:spMkLst>
            <pc:docMk/>
            <pc:sldMk cId="3316273692" sldId="342"/>
            <ac:spMk id="12" creationId="{490D5828-B171-FD81-4D29-F0A193C541CB}"/>
          </ac:spMkLst>
        </pc:spChg>
        <pc:spChg chg="add mod">
          <ac:chgData name="Kendall Keely" userId="4fd3a6fa-f310-4b59-bf4d-3e5ef8e598da" providerId="ADAL" clId="{0217C2BA-C4D4-4031-B7D2-C031713FB246}" dt="2025-08-28T18:38:42.397" v="20471" actId="20577"/>
          <ac:spMkLst>
            <pc:docMk/>
            <pc:sldMk cId="3316273692" sldId="342"/>
            <ac:spMk id="13" creationId="{2B04DD89-FFDB-FB28-BCEF-B0831F7BB14A}"/>
          </ac:spMkLst>
        </pc:spChg>
        <pc:picChg chg="mod">
          <ac:chgData name="Kendall Keely" userId="4fd3a6fa-f310-4b59-bf4d-3e5ef8e598da" providerId="ADAL" clId="{0217C2BA-C4D4-4031-B7D2-C031713FB246}" dt="2025-08-27T20:13:19.126" v="18725" actId="1076"/>
          <ac:picMkLst>
            <pc:docMk/>
            <pc:sldMk cId="3316273692" sldId="342"/>
            <ac:picMk id="21" creationId="{DD2B3A22-8FB3-E082-8A24-95E4486BC677}"/>
          </ac:picMkLst>
        </pc:picChg>
        <pc:picChg chg="mod">
          <ac:chgData name="Kendall Keely" userId="4fd3a6fa-f310-4b59-bf4d-3e5ef8e598da" providerId="ADAL" clId="{0217C2BA-C4D4-4031-B7D2-C031713FB246}" dt="2025-08-27T21:52:50.625" v="19778" actId="14100"/>
          <ac:picMkLst>
            <pc:docMk/>
            <pc:sldMk cId="3316273692" sldId="342"/>
            <ac:picMk id="22" creationId="{D8C57DFA-8FE8-7875-5269-9B28D7286873}"/>
          </ac:picMkLst>
        </pc:picChg>
      </pc:sldChg>
      <pc:sldChg chg="addSp delSp modSp add mod modNotesTx">
        <pc:chgData name="Kendall Keely" userId="4fd3a6fa-f310-4b59-bf4d-3e5ef8e598da" providerId="ADAL" clId="{0217C2BA-C4D4-4031-B7D2-C031713FB246}" dt="2025-08-28T18:39:18.716" v="20494" actId="20577"/>
        <pc:sldMkLst>
          <pc:docMk/>
          <pc:sldMk cId="3730662338" sldId="343"/>
        </pc:sldMkLst>
        <pc:spChg chg="add mod">
          <ac:chgData name="Kendall Keely" userId="4fd3a6fa-f310-4b59-bf4d-3e5ef8e598da" providerId="ADAL" clId="{0217C2BA-C4D4-4031-B7D2-C031713FB246}" dt="2025-08-27T21:03:00.404" v="19358" actId="1076"/>
          <ac:spMkLst>
            <pc:docMk/>
            <pc:sldMk cId="3730662338" sldId="343"/>
            <ac:spMk id="4" creationId="{42025444-4372-C03F-87D9-B34A9F5F6247}"/>
          </ac:spMkLst>
        </pc:spChg>
        <pc:spChg chg="del mod">
          <ac:chgData name="Kendall Keely" userId="4fd3a6fa-f310-4b59-bf4d-3e5ef8e598da" providerId="ADAL" clId="{0217C2BA-C4D4-4031-B7D2-C031713FB246}" dt="2025-08-27T00:06:24.499" v="14546" actId="478"/>
          <ac:spMkLst>
            <pc:docMk/>
            <pc:sldMk cId="3730662338" sldId="343"/>
            <ac:spMk id="4" creationId="{74037F6B-42B5-D9F8-0C89-3371D6C2880B}"/>
          </ac:spMkLst>
        </pc:spChg>
        <pc:spChg chg="del">
          <ac:chgData name="Kendall Keely" userId="4fd3a6fa-f310-4b59-bf4d-3e5ef8e598da" providerId="ADAL" clId="{0217C2BA-C4D4-4031-B7D2-C031713FB246}" dt="2025-08-27T00:06:17.618" v="14544" actId="478"/>
          <ac:spMkLst>
            <pc:docMk/>
            <pc:sldMk cId="3730662338" sldId="343"/>
            <ac:spMk id="5" creationId="{3A92D18C-1282-3875-471E-A119CCFA831F}"/>
          </ac:spMkLst>
        </pc:spChg>
        <pc:spChg chg="add mod">
          <ac:chgData name="Kendall Keely" userId="4fd3a6fa-f310-4b59-bf4d-3e5ef8e598da" providerId="ADAL" clId="{0217C2BA-C4D4-4031-B7D2-C031713FB246}" dt="2025-08-27T20:57:12.158" v="18914" actId="1076"/>
          <ac:spMkLst>
            <pc:docMk/>
            <pc:sldMk cId="3730662338" sldId="343"/>
            <ac:spMk id="6" creationId="{4E3093F8-5E69-2D45-6949-738425DE76C7}"/>
          </ac:spMkLst>
        </pc:spChg>
        <pc:spChg chg="add mod">
          <ac:chgData name="Kendall Keely" userId="4fd3a6fa-f310-4b59-bf4d-3e5ef8e598da" providerId="ADAL" clId="{0217C2BA-C4D4-4031-B7D2-C031713FB246}" dt="2025-08-27T20:57:20.420" v="18916" actId="1076"/>
          <ac:spMkLst>
            <pc:docMk/>
            <pc:sldMk cId="3730662338" sldId="343"/>
            <ac:spMk id="7" creationId="{CEADA318-6136-5AB6-9F95-2C75F5C3448E}"/>
          </ac:spMkLst>
        </pc:spChg>
        <pc:spChg chg="add del mod">
          <ac:chgData name="Kendall Keely" userId="4fd3a6fa-f310-4b59-bf4d-3e5ef8e598da" providerId="ADAL" clId="{0217C2BA-C4D4-4031-B7D2-C031713FB246}" dt="2025-08-27T21:03:04.687" v="19360" actId="478"/>
          <ac:spMkLst>
            <pc:docMk/>
            <pc:sldMk cId="3730662338" sldId="343"/>
            <ac:spMk id="8" creationId="{603A9358-AA1A-E34B-F6E2-4A691B986606}"/>
          </ac:spMkLst>
        </pc:spChg>
        <pc:spChg chg="add mod">
          <ac:chgData name="Kendall Keely" userId="4fd3a6fa-f310-4b59-bf4d-3e5ef8e598da" providerId="ADAL" clId="{0217C2BA-C4D4-4031-B7D2-C031713FB246}" dt="2025-08-28T18:39:18.716" v="20494" actId="20577"/>
          <ac:spMkLst>
            <pc:docMk/>
            <pc:sldMk cId="3730662338" sldId="343"/>
            <ac:spMk id="12" creationId="{45901AC9-ACF4-CDD9-07F4-08DC38EB3FCD}"/>
          </ac:spMkLst>
        </pc:spChg>
        <pc:spChg chg="add mod">
          <ac:chgData name="Kendall Keely" userId="4fd3a6fa-f310-4b59-bf4d-3e5ef8e598da" providerId="ADAL" clId="{0217C2BA-C4D4-4031-B7D2-C031713FB246}" dt="2025-08-27T00:06:26.639" v="14552" actId="20577"/>
          <ac:spMkLst>
            <pc:docMk/>
            <pc:sldMk cId="3730662338" sldId="343"/>
            <ac:spMk id="13" creationId="{E1EFA268-404E-7B57-8855-BABA541CAA37}"/>
          </ac:spMkLst>
        </pc:spChg>
        <pc:picChg chg="mod">
          <ac:chgData name="Kendall Keely" userId="4fd3a6fa-f310-4b59-bf4d-3e5ef8e598da" providerId="ADAL" clId="{0217C2BA-C4D4-4031-B7D2-C031713FB246}" dt="2025-08-27T20:57:04.297" v="18912" actId="1076"/>
          <ac:picMkLst>
            <pc:docMk/>
            <pc:sldMk cId="3730662338" sldId="343"/>
            <ac:picMk id="16" creationId="{47DC39C9-3C61-4DBD-D207-3F9F90D5B9FE}"/>
          </ac:picMkLst>
        </pc:picChg>
        <pc:picChg chg="mod">
          <ac:chgData name="Kendall Keely" userId="4fd3a6fa-f310-4b59-bf4d-3e5ef8e598da" providerId="ADAL" clId="{0217C2BA-C4D4-4031-B7D2-C031713FB246}" dt="2025-08-27T20:57:17.384" v="18915" actId="1076"/>
          <ac:picMkLst>
            <pc:docMk/>
            <pc:sldMk cId="3730662338" sldId="343"/>
            <ac:picMk id="17" creationId="{EB1FE6E6-29B8-A73E-26F8-9DBFC175E275}"/>
          </ac:picMkLst>
        </pc:picChg>
      </pc:sldChg>
      <pc:sldChg chg="addSp delSp modSp add mod">
        <pc:chgData name="Kendall Keely" userId="4fd3a6fa-f310-4b59-bf4d-3e5ef8e598da" providerId="ADAL" clId="{0217C2BA-C4D4-4031-B7D2-C031713FB246}" dt="2025-08-28T18:39:42.448" v="20498" actId="20577"/>
        <pc:sldMkLst>
          <pc:docMk/>
          <pc:sldMk cId="2678029131" sldId="344"/>
        </pc:sldMkLst>
        <pc:spChg chg="mod">
          <ac:chgData name="Kendall Keely" userId="4fd3a6fa-f310-4b59-bf4d-3e5ef8e598da" providerId="ADAL" clId="{0217C2BA-C4D4-4031-B7D2-C031713FB246}" dt="2025-08-27T21:06:03.371" v="19505" actId="20577"/>
          <ac:spMkLst>
            <pc:docMk/>
            <pc:sldMk cId="2678029131" sldId="344"/>
            <ac:spMk id="4" creationId="{44C36F2C-889A-9215-5D51-15EF02C41792}"/>
          </ac:spMkLst>
        </pc:spChg>
        <pc:spChg chg="add mod">
          <ac:chgData name="Kendall Keely" userId="4fd3a6fa-f310-4b59-bf4d-3e5ef8e598da" providerId="ADAL" clId="{0217C2BA-C4D4-4031-B7D2-C031713FB246}" dt="2025-08-27T21:05:22.315" v="19499" actId="1076"/>
          <ac:spMkLst>
            <pc:docMk/>
            <pc:sldMk cId="2678029131" sldId="344"/>
            <ac:spMk id="5" creationId="{F5219A0E-3DAB-A348-9349-8C224317C010}"/>
          </ac:spMkLst>
        </pc:spChg>
        <pc:spChg chg="add mod">
          <ac:chgData name="Kendall Keely" userId="4fd3a6fa-f310-4b59-bf4d-3e5ef8e598da" providerId="ADAL" clId="{0217C2BA-C4D4-4031-B7D2-C031713FB246}" dt="2025-08-27T23:29:26.331" v="20278" actId="1076"/>
          <ac:spMkLst>
            <pc:docMk/>
            <pc:sldMk cId="2678029131" sldId="344"/>
            <ac:spMk id="6" creationId="{C1CF4C78-78B2-5037-4117-CF9EB155BA7E}"/>
          </ac:spMkLst>
        </pc:spChg>
        <pc:spChg chg="del">
          <ac:chgData name="Kendall Keely" userId="4fd3a6fa-f310-4b59-bf4d-3e5ef8e598da" providerId="ADAL" clId="{0217C2BA-C4D4-4031-B7D2-C031713FB246}" dt="2025-08-27T00:17:35.014" v="15200" actId="478"/>
          <ac:spMkLst>
            <pc:docMk/>
            <pc:sldMk cId="2678029131" sldId="344"/>
            <ac:spMk id="7" creationId="{2410F3D0-E109-252E-C062-A22290AEE0C2}"/>
          </ac:spMkLst>
        </pc:spChg>
        <pc:spChg chg="add mod">
          <ac:chgData name="Kendall Keely" userId="4fd3a6fa-f310-4b59-bf4d-3e5ef8e598da" providerId="ADAL" clId="{0217C2BA-C4D4-4031-B7D2-C031713FB246}" dt="2025-08-27T23:29:13.345" v="20275" actId="404"/>
          <ac:spMkLst>
            <pc:docMk/>
            <pc:sldMk cId="2678029131" sldId="344"/>
            <ac:spMk id="8" creationId="{5BB0C388-C2B7-E4B8-598D-A3750864477C}"/>
          </ac:spMkLst>
        </pc:spChg>
        <pc:spChg chg="add mod">
          <ac:chgData name="Kendall Keely" userId="4fd3a6fa-f310-4b59-bf4d-3e5ef8e598da" providerId="ADAL" clId="{0217C2BA-C4D4-4031-B7D2-C031713FB246}" dt="2025-08-27T23:29:17.297" v="20276" actId="404"/>
          <ac:spMkLst>
            <pc:docMk/>
            <pc:sldMk cId="2678029131" sldId="344"/>
            <ac:spMk id="10" creationId="{CBDEBDF0-4F3A-C6EA-2E35-7E8B16E47711}"/>
          </ac:spMkLst>
        </pc:spChg>
        <pc:spChg chg="add del mod">
          <ac:chgData name="Kendall Keely" userId="4fd3a6fa-f310-4b59-bf4d-3e5ef8e598da" providerId="ADAL" clId="{0217C2BA-C4D4-4031-B7D2-C031713FB246}" dt="2025-08-27T21:05:17.772" v="19497" actId="478"/>
          <ac:spMkLst>
            <pc:docMk/>
            <pc:sldMk cId="2678029131" sldId="344"/>
            <ac:spMk id="12" creationId="{3E9CC904-6D53-1BFB-E542-5191B5D2DD45}"/>
          </ac:spMkLst>
        </pc:spChg>
        <pc:spChg chg="add mod">
          <ac:chgData name="Kendall Keely" userId="4fd3a6fa-f310-4b59-bf4d-3e5ef8e598da" providerId="ADAL" clId="{0217C2BA-C4D4-4031-B7D2-C031713FB246}" dt="2025-08-28T18:39:42.448" v="20498" actId="20577"/>
          <ac:spMkLst>
            <pc:docMk/>
            <pc:sldMk cId="2678029131" sldId="344"/>
            <ac:spMk id="13" creationId="{0BA6DC58-9173-96B1-8672-BBAACC69F75A}"/>
          </ac:spMkLst>
        </pc:spChg>
        <pc:picChg chg="mod">
          <ac:chgData name="Kendall Keely" userId="4fd3a6fa-f310-4b59-bf4d-3e5ef8e598da" providerId="ADAL" clId="{0217C2BA-C4D4-4031-B7D2-C031713FB246}" dt="2025-08-27T00:23:47.941" v="15670" actId="14100"/>
          <ac:picMkLst>
            <pc:docMk/>
            <pc:sldMk cId="2678029131" sldId="344"/>
            <ac:picMk id="15" creationId="{FFC15299-243D-7CE9-C4C0-3FD11B84E103}"/>
          </ac:picMkLst>
        </pc:picChg>
        <pc:picChg chg="add mod">
          <ac:chgData name="Kendall Keely" userId="4fd3a6fa-f310-4b59-bf4d-3e5ef8e598da" providerId="ADAL" clId="{0217C2BA-C4D4-4031-B7D2-C031713FB246}" dt="2025-08-27T00:17:56.547" v="15208"/>
          <ac:picMkLst>
            <pc:docMk/>
            <pc:sldMk cId="2678029131" sldId="344"/>
            <ac:picMk id="16" creationId="{C0F1EDA7-E13D-76B2-2A43-F81D370DF7DA}"/>
          </ac:picMkLst>
        </pc:picChg>
        <pc:picChg chg="del mod">
          <ac:chgData name="Kendall Keely" userId="4fd3a6fa-f310-4b59-bf4d-3e5ef8e598da" providerId="ADAL" clId="{0217C2BA-C4D4-4031-B7D2-C031713FB246}" dt="2025-08-27T00:22:50.433" v="15644" actId="478"/>
          <ac:picMkLst>
            <pc:docMk/>
            <pc:sldMk cId="2678029131" sldId="344"/>
            <ac:picMk id="17" creationId="{08694A42-2349-EF36-8331-0C7EF86944C0}"/>
          </ac:picMkLst>
        </pc:picChg>
        <pc:picChg chg="del mod">
          <ac:chgData name="Kendall Keely" userId="4fd3a6fa-f310-4b59-bf4d-3e5ef8e598da" providerId="ADAL" clId="{0217C2BA-C4D4-4031-B7D2-C031713FB246}" dt="2025-08-27T00:22:49.451" v="15643" actId="478"/>
          <ac:picMkLst>
            <pc:docMk/>
            <pc:sldMk cId="2678029131" sldId="344"/>
            <ac:picMk id="19" creationId="{456FC672-EAB2-9716-446E-F49C46415B1D}"/>
          </ac:picMkLst>
        </pc:picChg>
        <pc:picChg chg="add mod ord modCrop">
          <ac:chgData name="Kendall Keely" userId="4fd3a6fa-f310-4b59-bf4d-3e5ef8e598da" providerId="ADAL" clId="{0217C2BA-C4D4-4031-B7D2-C031713FB246}" dt="2025-08-27T23:29:42.702" v="20279" actId="732"/>
          <ac:picMkLst>
            <pc:docMk/>
            <pc:sldMk cId="2678029131" sldId="344"/>
            <ac:picMk id="22" creationId="{5B736A4A-0629-CC83-DB07-79902C03BA1B}"/>
          </ac:picMkLst>
        </pc:picChg>
        <pc:picChg chg="add mod ord">
          <ac:chgData name="Kendall Keely" userId="4fd3a6fa-f310-4b59-bf4d-3e5ef8e598da" providerId="ADAL" clId="{0217C2BA-C4D4-4031-B7D2-C031713FB246}" dt="2025-08-27T00:23:54.034" v="15671" actId="1076"/>
          <ac:picMkLst>
            <pc:docMk/>
            <pc:sldMk cId="2678029131" sldId="344"/>
            <ac:picMk id="25" creationId="{ACC2ED4D-E3E6-F4F6-28AD-35E8D47497E8}"/>
          </ac:picMkLst>
        </pc:picChg>
      </pc:sldChg>
      <pc:sldChg chg="add del">
        <pc:chgData name="Kendall Keely" userId="4fd3a6fa-f310-4b59-bf4d-3e5ef8e598da" providerId="ADAL" clId="{0217C2BA-C4D4-4031-B7D2-C031713FB246}" dt="2025-08-27T19:55:20.614" v="18316" actId="47"/>
        <pc:sldMkLst>
          <pc:docMk/>
          <pc:sldMk cId="3155804873" sldId="345"/>
        </pc:sldMkLst>
      </pc:sldChg>
      <pc:sldChg chg="add del ord">
        <pc:chgData name="Kendall Keely" userId="4fd3a6fa-f310-4b59-bf4d-3e5ef8e598da" providerId="ADAL" clId="{0217C2BA-C4D4-4031-B7D2-C031713FB246}" dt="2025-08-27T19:53:25.307" v="18277" actId="47"/>
        <pc:sldMkLst>
          <pc:docMk/>
          <pc:sldMk cId="2240290766" sldId="346"/>
        </pc:sldMkLst>
      </pc:sldChg>
      <pc:sldChg chg="addSp delSp modSp add del mod ord">
        <pc:chgData name="Kendall Keely" userId="4fd3a6fa-f310-4b59-bf4d-3e5ef8e598da" providerId="ADAL" clId="{0217C2BA-C4D4-4031-B7D2-C031713FB246}" dt="2025-08-27T23:31:52.731" v="20294" actId="47"/>
        <pc:sldMkLst>
          <pc:docMk/>
          <pc:sldMk cId="2638989162" sldId="347"/>
        </pc:sldMkLst>
        <pc:spChg chg="mod">
          <ac:chgData name="Kendall Keely" userId="4fd3a6fa-f310-4b59-bf4d-3e5ef8e598da" providerId="ADAL" clId="{0217C2BA-C4D4-4031-B7D2-C031713FB246}" dt="2025-08-27T19:47:49.263" v="18261" actId="20577"/>
          <ac:spMkLst>
            <pc:docMk/>
            <pc:sldMk cId="2638989162" sldId="347"/>
            <ac:spMk id="7" creationId="{0C7173D8-B75B-C6EA-CDD1-C4790298BB4D}"/>
          </ac:spMkLst>
        </pc:spChg>
        <pc:spChg chg="mod">
          <ac:chgData name="Kendall Keely" userId="4fd3a6fa-f310-4b59-bf4d-3e5ef8e598da" providerId="ADAL" clId="{0217C2BA-C4D4-4031-B7D2-C031713FB246}" dt="2025-08-27T19:47:45.617" v="18248" actId="1076"/>
          <ac:spMkLst>
            <pc:docMk/>
            <pc:sldMk cId="2638989162" sldId="347"/>
            <ac:spMk id="9" creationId="{AC0293B2-CFF7-25A3-34A4-F37431EAEB4E}"/>
          </ac:spMkLst>
        </pc:spChg>
        <pc:picChg chg="del">
          <ac:chgData name="Kendall Keely" userId="4fd3a6fa-f310-4b59-bf4d-3e5ef8e598da" providerId="ADAL" clId="{0217C2BA-C4D4-4031-B7D2-C031713FB246}" dt="2025-08-27T19:52:50.455" v="18271" actId="478"/>
          <ac:picMkLst>
            <pc:docMk/>
            <pc:sldMk cId="2638989162" sldId="347"/>
            <ac:picMk id="3" creationId="{102EF8F0-C1FD-F0C9-B13D-E8E16172CEB8}"/>
          </ac:picMkLst>
        </pc:picChg>
        <pc:picChg chg="add del mod">
          <ac:chgData name="Kendall Keely" userId="4fd3a6fa-f310-4b59-bf4d-3e5ef8e598da" providerId="ADAL" clId="{0217C2BA-C4D4-4031-B7D2-C031713FB246}" dt="2025-08-27T19:51:05.226" v="18270" actId="478"/>
          <ac:picMkLst>
            <pc:docMk/>
            <pc:sldMk cId="2638989162" sldId="347"/>
            <ac:picMk id="6" creationId="{050611F2-6C35-A93C-8AF3-6EEB8FAAA3F8}"/>
          </ac:picMkLst>
        </pc:picChg>
        <pc:picChg chg="add mod ord">
          <ac:chgData name="Kendall Keely" userId="4fd3a6fa-f310-4b59-bf4d-3e5ef8e598da" providerId="ADAL" clId="{0217C2BA-C4D4-4031-B7D2-C031713FB246}" dt="2025-08-27T19:52:54.874" v="18273" actId="167"/>
          <ac:picMkLst>
            <pc:docMk/>
            <pc:sldMk cId="2638989162" sldId="347"/>
            <ac:picMk id="8" creationId="{49D5C464-83ED-0E61-0D6C-0D6C39DA9554}"/>
          </ac:picMkLst>
        </pc:picChg>
      </pc:sldChg>
      <pc:sldChg chg="addSp delSp modSp add mod ord">
        <pc:chgData name="Kendall Keely" userId="4fd3a6fa-f310-4b59-bf4d-3e5ef8e598da" providerId="ADAL" clId="{0217C2BA-C4D4-4031-B7D2-C031713FB246}" dt="2025-08-27T23:31:41.694" v="20293" actId="20577"/>
        <pc:sldMkLst>
          <pc:docMk/>
          <pc:sldMk cId="1801529072" sldId="348"/>
        </pc:sldMkLst>
        <pc:spChg chg="mod">
          <ac:chgData name="Kendall Keely" userId="4fd3a6fa-f310-4b59-bf4d-3e5ef8e598da" providerId="ADAL" clId="{0217C2BA-C4D4-4031-B7D2-C031713FB246}" dt="2025-08-27T23:31:41.694" v="20293" actId="20577"/>
          <ac:spMkLst>
            <pc:docMk/>
            <pc:sldMk cId="1801529072" sldId="348"/>
            <ac:spMk id="7" creationId="{21E5C8B6-DBD9-4265-6B09-02994D7FFAA5}"/>
          </ac:spMkLst>
        </pc:spChg>
        <pc:picChg chg="add mod ord">
          <ac:chgData name="Kendall Keely" userId="4fd3a6fa-f310-4b59-bf4d-3e5ef8e598da" providerId="ADAL" clId="{0217C2BA-C4D4-4031-B7D2-C031713FB246}" dt="2025-08-27T19:53:57.908" v="18298" actId="167"/>
          <ac:picMkLst>
            <pc:docMk/>
            <pc:sldMk cId="1801529072" sldId="348"/>
            <ac:picMk id="3" creationId="{FACB4D90-B750-39E8-BE79-E698F5ACEE81}"/>
          </ac:picMkLst>
        </pc:picChg>
        <pc:picChg chg="del">
          <ac:chgData name="Kendall Keely" userId="4fd3a6fa-f310-4b59-bf4d-3e5ef8e598da" providerId="ADAL" clId="{0217C2BA-C4D4-4031-B7D2-C031713FB246}" dt="2025-08-27T19:53:55.270" v="18296" actId="478"/>
          <ac:picMkLst>
            <pc:docMk/>
            <pc:sldMk cId="1801529072" sldId="348"/>
            <ac:picMk id="8" creationId="{A4C307C0-7484-9FAC-3A85-1786C6C5EAE1}"/>
          </ac:picMkLst>
        </pc:picChg>
      </pc:sldChg>
      <pc:sldChg chg="addSp delSp modSp add mod ord">
        <pc:chgData name="Kendall Keely" userId="4fd3a6fa-f310-4b59-bf4d-3e5ef8e598da" providerId="ADAL" clId="{0217C2BA-C4D4-4031-B7D2-C031713FB246}" dt="2025-08-27T19:55:56.823" v="18321" actId="1076"/>
        <pc:sldMkLst>
          <pc:docMk/>
          <pc:sldMk cId="1214830816" sldId="349"/>
        </pc:sldMkLst>
        <pc:spChg chg="mod">
          <ac:chgData name="Kendall Keely" userId="4fd3a6fa-f310-4b59-bf4d-3e5ef8e598da" providerId="ADAL" clId="{0217C2BA-C4D4-4031-B7D2-C031713FB246}" dt="2025-08-27T19:55:56.823" v="18321" actId="1076"/>
          <ac:spMkLst>
            <pc:docMk/>
            <pc:sldMk cId="1214830816" sldId="349"/>
            <ac:spMk id="2" creationId="{E54DABB2-F8B2-D9CE-BBA6-1E298CC6A1AA}"/>
          </ac:spMkLst>
        </pc:spChg>
        <pc:spChg chg="mod">
          <ac:chgData name="Kendall Keely" userId="4fd3a6fa-f310-4b59-bf4d-3e5ef8e598da" providerId="ADAL" clId="{0217C2BA-C4D4-4031-B7D2-C031713FB246}" dt="2025-08-27T19:55:15.310" v="18314" actId="1076"/>
          <ac:spMkLst>
            <pc:docMk/>
            <pc:sldMk cId="1214830816" sldId="349"/>
            <ac:spMk id="4" creationId="{C5CA419A-496A-2543-09DB-372856CB71F5}"/>
          </ac:spMkLst>
        </pc:spChg>
        <pc:spChg chg="del">
          <ac:chgData name="Kendall Keely" userId="4fd3a6fa-f310-4b59-bf4d-3e5ef8e598da" providerId="ADAL" clId="{0217C2BA-C4D4-4031-B7D2-C031713FB246}" dt="2025-08-27T19:55:19.531" v="18315" actId="478"/>
          <ac:spMkLst>
            <pc:docMk/>
            <pc:sldMk cId="1214830816" sldId="349"/>
            <ac:spMk id="7" creationId="{2393B9A6-F9BB-6B1E-862C-952B2CF23823}"/>
          </ac:spMkLst>
        </pc:spChg>
        <pc:picChg chg="add mod ord">
          <ac:chgData name="Kendall Keely" userId="4fd3a6fa-f310-4b59-bf4d-3e5ef8e598da" providerId="ADAL" clId="{0217C2BA-C4D4-4031-B7D2-C031713FB246}" dt="2025-08-27T19:55:53.188" v="18320" actId="167"/>
          <ac:picMkLst>
            <pc:docMk/>
            <pc:sldMk cId="1214830816" sldId="349"/>
            <ac:picMk id="5" creationId="{08B95695-9636-BFB1-8971-0DAA2AE0B270}"/>
          </ac:picMkLst>
        </pc:picChg>
        <pc:picChg chg="del">
          <ac:chgData name="Kendall Keely" userId="4fd3a6fa-f310-4b59-bf4d-3e5ef8e598da" providerId="ADAL" clId="{0217C2BA-C4D4-4031-B7D2-C031713FB246}" dt="2025-08-27T19:55:49.919" v="18318" actId="478"/>
          <ac:picMkLst>
            <pc:docMk/>
            <pc:sldMk cId="1214830816" sldId="349"/>
            <ac:picMk id="12" creationId="{2AF3E66C-0628-1E14-C812-3617F10E4AE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C53A98-42F2-4A84-E553-F54ED3256ACD}"/>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CA37929-A3D5-4DC3-C191-5BA3CDD1C09D}"/>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525F62D1-EE41-41BD-8C1E-FEB2FE4AA187}" type="datetimeFigureOut">
              <a:rPr lang="en-US" smtClean="0"/>
              <a:t>8/27/2025</a:t>
            </a:fld>
            <a:endParaRPr lang="en-US"/>
          </a:p>
        </p:txBody>
      </p:sp>
      <p:sp>
        <p:nvSpPr>
          <p:cNvPr id="4" name="Footer Placeholder 3">
            <a:extLst>
              <a:ext uri="{FF2B5EF4-FFF2-40B4-BE49-F238E27FC236}">
                <a16:creationId xmlns:a16="http://schemas.microsoft.com/office/drawing/2014/main" id="{0A817723-41A4-6D8D-3988-BA2E457A61DB}"/>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0F52A9-F7C5-D968-FECF-43CBEE7DDBD7}"/>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E21C980C-D883-48EA-BE61-285B9B641919}" type="slidenum">
              <a:rPr lang="en-US" smtClean="0"/>
              <a:t>‹#›</a:t>
            </a:fld>
            <a:endParaRPr lang="en-US"/>
          </a:p>
        </p:txBody>
      </p:sp>
    </p:spTree>
    <p:extLst>
      <p:ext uri="{BB962C8B-B14F-4D97-AF65-F5344CB8AC3E}">
        <p14:creationId xmlns:p14="http://schemas.microsoft.com/office/powerpoint/2010/main" val="90513041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928" userDrawn="1">
          <p15:clr>
            <a:srgbClr val="F26B43"/>
          </p15:clr>
        </p15:guide>
        <p15:guide id="2" pos="2208"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5T18:58:21.365"/>
    </inkml:context>
    <inkml:brush xml:id="br0">
      <inkml:brushProperty name="width" value="0.035" units="cm"/>
      <inkml:brushProperty name="height" value="0.035" units="cm"/>
      <inkml:brushProperty name="color" value="#FFC114"/>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1"/>
            <a:ext cx="3037840" cy="466434"/>
          </a:xfrm>
          <a:prstGeom prst="rect">
            <a:avLst/>
          </a:prstGeom>
        </p:spPr>
        <p:txBody>
          <a:bodyPr vert="horz" lIns="93172" tIns="46586" rIns="93172" bIns="46586" rtlCol="0"/>
          <a:lstStyle>
            <a:lvl1pPr algn="r">
              <a:defRPr sz="1300"/>
            </a:lvl1pPr>
          </a:lstStyle>
          <a:p>
            <a:fld id="{ACC42660-261C-8D41-A99B-051F52D296F8}" type="datetimeFigureOut">
              <a:rPr lang="en-US" smtClean="0"/>
              <a:t>8/27/2025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2" tIns="46586" rIns="93172" bIns="4658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2" tIns="46586" rIns="93172" bIns="46586" rtlCol="0" anchor="b"/>
          <a:lstStyle>
            <a:lvl1pPr algn="r">
              <a:defRPr sz="1300"/>
            </a:lvl1pPr>
          </a:lstStyle>
          <a:p>
            <a:fld id="{A5F7EFBB-4339-294B-8577-8F432B2DF0C9}" type="slidenum">
              <a:rPr lang="en-US" smtClean="0"/>
              <a:t>‹#›</a:t>
            </a:fld>
            <a:endParaRPr lang="en-US"/>
          </a:p>
        </p:txBody>
      </p:sp>
    </p:spTree>
    <p:extLst>
      <p:ext uri="{BB962C8B-B14F-4D97-AF65-F5344CB8AC3E}">
        <p14:creationId xmlns:p14="http://schemas.microsoft.com/office/powerpoint/2010/main" val="3015388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EFBB-4339-294B-8577-8F432B2DF0C9}" type="slidenum">
              <a:rPr lang="en-US" smtClean="0"/>
              <a:t>2</a:t>
            </a:fld>
            <a:endParaRPr lang="en-US"/>
          </a:p>
        </p:txBody>
      </p:sp>
    </p:spTree>
    <p:extLst>
      <p:ext uri="{BB962C8B-B14F-4D97-AF65-F5344CB8AC3E}">
        <p14:creationId xmlns:p14="http://schemas.microsoft.com/office/powerpoint/2010/main" val="1124592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9CC24-E273-1EA7-6123-7A058F8EE8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6E1B2B-2C62-80AB-2EB8-B2D220B16D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AA7A96-7912-DB22-4E33-555C40FB41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71CBB3-993C-32AC-519F-8C7246B6090F}"/>
              </a:ext>
            </a:extLst>
          </p:cNvPr>
          <p:cNvSpPr>
            <a:spLocks noGrp="1"/>
          </p:cNvSpPr>
          <p:nvPr>
            <p:ph type="sldNum" sz="quarter" idx="5"/>
          </p:nvPr>
        </p:nvSpPr>
        <p:spPr/>
        <p:txBody>
          <a:bodyPr/>
          <a:lstStyle/>
          <a:p>
            <a:fld id="{A5F7EFBB-4339-294B-8577-8F432B2DF0C9}" type="slidenum">
              <a:rPr lang="en-US" smtClean="0"/>
              <a:t>12</a:t>
            </a:fld>
            <a:endParaRPr lang="en-US"/>
          </a:p>
        </p:txBody>
      </p:sp>
    </p:spTree>
    <p:extLst>
      <p:ext uri="{BB962C8B-B14F-4D97-AF65-F5344CB8AC3E}">
        <p14:creationId xmlns:p14="http://schemas.microsoft.com/office/powerpoint/2010/main" val="786381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0C1B5-180B-9581-A9AA-F92C9B213D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6ED4BD-04DD-3D90-1EEB-A42963134D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262842-39FB-2567-1C8A-826CA11698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B39858-AA34-0F50-05CD-26B2D2A76602}"/>
              </a:ext>
            </a:extLst>
          </p:cNvPr>
          <p:cNvSpPr>
            <a:spLocks noGrp="1"/>
          </p:cNvSpPr>
          <p:nvPr>
            <p:ph type="sldNum" sz="quarter" idx="5"/>
          </p:nvPr>
        </p:nvSpPr>
        <p:spPr/>
        <p:txBody>
          <a:bodyPr/>
          <a:lstStyle/>
          <a:p>
            <a:fld id="{A5F7EFBB-4339-294B-8577-8F432B2DF0C9}" type="slidenum">
              <a:rPr lang="en-US" smtClean="0"/>
              <a:t>13</a:t>
            </a:fld>
            <a:endParaRPr lang="en-US"/>
          </a:p>
        </p:txBody>
      </p:sp>
    </p:spTree>
    <p:extLst>
      <p:ext uri="{BB962C8B-B14F-4D97-AF65-F5344CB8AC3E}">
        <p14:creationId xmlns:p14="http://schemas.microsoft.com/office/powerpoint/2010/main" val="4274063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AA1E1-4865-3176-B84A-EC99AAC699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467FED-1F45-7793-B111-EC2C61EE1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AAD47A-A43D-3325-EB6D-5B7C728BAF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2B780B-7916-7F4C-7F4C-D4556B14EC6D}"/>
              </a:ext>
            </a:extLst>
          </p:cNvPr>
          <p:cNvSpPr>
            <a:spLocks noGrp="1"/>
          </p:cNvSpPr>
          <p:nvPr>
            <p:ph type="sldNum" sz="quarter" idx="5"/>
          </p:nvPr>
        </p:nvSpPr>
        <p:spPr/>
        <p:txBody>
          <a:bodyPr/>
          <a:lstStyle/>
          <a:p>
            <a:fld id="{A5F7EFBB-4339-294B-8577-8F432B2DF0C9}" type="slidenum">
              <a:rPr lang="en-US" smtClean="0"/>
              <a:t>14</a:t>
            </a:fld>
            <a:endParaRPr lang="en-US"/>
          </a:p>
        </p:txBody>
      </p:sp>
    </p:spTree>
    <p:extLst>
      <p:ext uri="{BB962C8B-B14F-4D97-AF65-F5344CB8AC3E}">
        <p14:creationId xmlns:p14="http://schemas.microsoft.com/office/powerpoint/2010/main" val="120595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C550F-C451-747A-BCDC-D99D8B3684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2A019-85A9-E6EF-1B8D-D4764491B7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7AC1CB-185F-7A60-9A33-2D6CCCB3144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0F5C7C-AF1C-910A-63C9-F60B1BF6841A}"/>
              </a:ext>
            </a:extLst>
          </p:cNvPr>
          <p:cNvSpPr>
            <a:spLocks noGrp="1"/>
          </p:cNvSpPr>
          <p:nvPr>
            <p:ph type="sldNum" sz="quarter" idx="5"/>
          </p:nvPr>
        </p:nvSpPr>
        <p:spPr/>
        <p:txBody>
          <a:bodyPr/>
          <a:lstStyle/>
          <a:p>
            <a:fld id="{A5F7EFBB-4339-294B-8577-8F432B2DF0C9}" type="slidenum">
              <a:rPr lang="en-US" smtClean="0"/>
              <a:t>16</a:t>
            </a:fld>
            <a:endParaRPr lang="en-US"/>
          </a:p>
        </p:txBody>
      </p:sp>
    </p:spTree>
    <p:extLst>
      <p:ext uri="{BB962C8B-B14F-4D97-AF65-F5344CB8AC3E}">
        <p14:creationId xmlns:p14="http://schemas.microsoft.com/office/powerpoint/2010/main" val="2475300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FC511-C086-2ACB-2604-83861C2C68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52D35-4850-1631-58EC-0037433EFA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662A4F-A3C8-B6B0-6765-53666CEA35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34B9BA-D655-8338-F504-667E4E9A1191}"/>
              </a:ext>
            </a:extLst>
          </p:cNvPr>
          <p:cNvSpPr>
            <a:spLocks noGrp="1"/>
          </p:cNvSpPr>
          <p:nvPr>
            <p:ph type="sldNum" sz="quarter" idx="5"/>
          </p:nvPr>
        </p:nvSpPr>
        <p:spPr/>
        <p:txBody>
          <a:bodyPr/>
          <a:lstStyle/>
          <a:p>
            <a:fld id="{A5F7EFBB-4339-294B-8577-8F432B2DF0C9}" type="slidenum">
              <a:rPr lang="en-US" smtClean="0"/>
              <a:t>17</a:t>
            </a:fld>
            <a:endParaRPr lang="en-US"/>
          </a:p>
        </p:txBody>
      </p:sp>
    </p:spTree>
    <p:extLst>
      <p:ext uri="{BB962C8B-B14F-4D97-AF65-F5344CB8AC3E}">
        <p14:creationId xmlns:p14="http://schemas.microsoft.com/office/powerpoint/2010/main" val="4076276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F7EFBB-4339-294B-8577-8F432B2DF0C9}" type="slidenum">
              <a:rPr lang="en-US" smtClean="0"/>
              <a:t>18</a:t>
            </a:fld>
            <a:endParaRPr lang="en-US"/>
          </a:p>
        </p:txBody>
      </p:sp>
    </p:spTree>
    <p:extLst>
      <p:ext uri="{BB962C8B-B14F-4D97-AF65-F5344CB8AC3E}">
        <p14:creationId xmlns:p14="http://schemas.microsoft.com/office/powerpoint/2010/main" val="780498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F7EFBB-4339-294B-8577-8F432B2DF0C9}" type="slidenum">
              <a:rPr lang="en-US" smtClean="0"/>
              <a:t>19</a:t>
            </a:fld>
            <a:endParaRPr lang="en-US"/>
          </a:p>
        </p:txBody>
      </p:sp>
    </p:spTree>
    <p:extLst>
      <p:ext uri="{BB962C8B-B14F-4D97-AF65-F5344CB8AC3E}">
        <p14:creationId xmlns:p14="http://schemas.microsoft.com/office/powerpoint/2010/main" val="4036067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EFBB-4339-294B-8577-8F432B2DF0C9}" type="slidenum">
              <a:rPr lang="en-US" smtClean="0"/>
              <a:t>3</a:t>
            </a:fld>
            <a:endParaRPr lang="en-US"/>
          </a:p>
        </p:txBody>
      </p:sp>
    </p:spTree>
    <p:extLst>
      <p:ext uri="{BB962C8B-B14F-4D97-AF65-F5344CB8AC3E}">
        <p14:creationId xmlns:p14="http://schemas.microsoft.com/office/powerpoint/2010/main" val="2778722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EFBB-4339-294B-8577-8F432B2DF0C9}" type="slidenum">
              <a:rPr lang="en-US" smtClean="0"/>
              <a:t>4</a:t>
            </a:fld>
            <a:endParaRPr lang="en-US"/>
          </a:p>
        </p:txBody>
      </p:sp>
    </p:spTree>
    <p:extLst>
      <p:ext uri="{BB962C8B-B14F-4D97-AF65-F5344CB8AC3E}">
        <p14:creationId xmlns:p14="http://schemas.microsoft.com/office/powerpoint/2010/main" val="3158490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6CDFD-42E8-AD1E-E3F9-7F0AF64CBD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F3A5AC-0027-17AD-26A6-355CB328D3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81D985-A026-1F39-58AE-0935C6FA129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0178B93-FDA2-1E39-AE51-184042529FB8}"/>
              </a:ext>
            </a:extLst>
          </p:cNvPr>
          <p:cNvSpPr>
            <a:spLocks noGrp="1"/>
          </p:cNvSpPr>
          <p:nvPr>
            <p:ph type="sldNum" sz="quarter" idx="5"/>
          </p:nvPr>
        </p:nvSpPr>
        <p:spPr/>
        <p:txBody>
          <a:bodyPr/>
          <a:lstStyle/>
          <a:p>
            <a:fld id="{A5F7EFBB-4339-294B-8577-8F432B2DF0C9}" type="slidenum">
              <a:rPr lang="en-US" smtClean="0"/>
              <a:t>6</a:t>
            </a:fld>
            <a:endParaRPr lang="en-US"/>
          </a:p>
        </p:txBody>
      </p:sp>
    </p:spTree>
    <p:extLst>
      <p:ext uri="{BB962C8B-B14F-4D97-AF65-F5344CB8AC3E}">
        <p14:creationId xmlns:p14="http://schemas.microsoft.com/office/powerpoint/2010/main" val="3892840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DA38E-102F-3465-DA64-AF0D384F0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53A387-1C42-937E-A06A-9EBDB4F4B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1255CD-7930-A441-CDD4-A0A4F80F3B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6F8F4C-9618-E0F5-4747-EF4BDFE6519B}"/>
              </a:ext>
            </a:extLst>
          </p:cNvPr>
          <p:cNvSpPr>
            <a:spLocks noGrp="1"/>
          </p:cNvSpPr>
          <p:nvPr>
            <p:ph type="sldNum" sz="quarter" idx="5"/>
          </p:nvPr>
        </p:nvSpPr>
        <p:spPr/>
        <p:txBody>
          <a:bodyPr/>
          <a:lstStyle/>
          <a:p>
            <a:fld id="{A5F7EFBB-4339-294B-8577-8F432B2DF0C9}" type="slidenum">
              <a:rPr lang="en-US" smtClean="0"/>
              <a:t>7</a:t>
            </a:fld>
            <a:endParaRPr lang="en-US"/>
          </a:p>
        </p:txBody>
      </p:sp>
    </p:spTree>
    <p:extLst>
      <p:ext uri="{BB962C8B-B14F-4D97-AF65-F5344CB8AC3E}">
        <p14:creationId xmlns:p14="http://schemas.microsoft.com/office/powerpoint/2010/main" val="527114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2F071-F4C2-62E8-B1E2-CC4C723A7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47D18-7534-E438-81BB-66C04A0797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48E9C5-9FA1-1F9C-EAB6-6550E0CB63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0FA728-F223-9972-DA4E-F60AE2A12918}"/>
              </a:ext>
            </a:extLst>
          </p:cNvPr>
          <p:cNvSpPr>
            <a:spLocks noGrp="1"/>
          </p:cNvSpPr>
          <p:nvPr>
            <p:ph type="sldNum" sz="quarter" idx="5"/>
          </p:nvPr>
        </p:nvSpPr>
        <p:spPr/>
        <p:txBody>
          <a:bodyPr/>
          <a:lstStyle/>
          <a:p>
            <a:fld id="{A5F7EFBB-4339-294B-8577-8F432B2DF0C9}" type="slidenum">
              <a:rPr lang="en-US" smtClean="0"/>
              <a:t>8</a:t>
            </a:fld>
            <a:endParaRPr lang="en-US"/>
          </a:p>
        </p:txBody>
      </p:sp>
    </p:spTree>
    <p:extLst>
      <p:ext uri="{BB962C8B-B14F-4D97-AF65-F5344CB8AC3E}">
        <p14:creationId xmlns:p14="http://schemas.microsoft.com/office/powerpoint/2010/main" val="458423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C8644-1C0D-1D85-6441-21DD801A7F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7D9D3B-3D4D-B035-A0E6-D4186C7936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05AE5F-7DBF-34A0-E0D2-FA9DEB53CF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994582-98E7-88CE-524F-574C822625FA}"/>
              </a:ext>
            </a:extLst>
          </p:cNvPr>
          <p:cNvSpPr>
            <a:spLocks noGrp="1"/>
          </p:cNvSpPr>
          <p:nvPr>
            <p:ph type="sldNum" sz="quarter" idx="5"/>
          </p:nvPr>
        </p:nvSpPr>
        <p:spPr/>
        <p:txBody>
          <a:bodyPr/>
          <a:lstStyle/>
          <a:p>
            <a:fld id="{A5F7EFBB-4339-294B-8577-8F432B2DF0C9}" type="slidenum">
              <a:rPr lang="en-US" smtClean="0"/>
              <a:t>9</a:t>
            </a:fld>
            <a:endParaRPr lang="en-US"/>
          </a:p>
        </p:txBody>
      </p:sp>
    </p:spTree>
    <p:extLst>
      <p:ext uri="{BB962C8B-B14F-4D97-AF65-F5344CB8AC3E}">
        <p14:creationId xmlns:p14="http://schemas.microsoft.com/office/powerpoint/2010/main" val="1455330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3770B-CB4C-90BB-C73E-DC4531FC0B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13A0E2-DC28-FD23-B7F1-EB5E1BFC78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52CC3F-04AD-61A6-239D-D0EF1B106C4A}"/>
              </a:ext>
            </a:extLst>
          </p:cNvPr>
          <p:cNvSpPr>
            <a:spLocks noGrp="1"/>
          </p:cNvSpPr>
          <p:nvPr>
            <p:ph type="body" idx="1"/>
          </p:nvPr>
        </p:nvSpPr>
        <p:spPr/>
        <p:txBody>
          <a:bodyPr/>
          <a:lstStyle/>
          <a:p>
            <a:r>
              <a:rPr lang="en-US" dirty="0">
                <a:sym typeface="Wingdings" panose="05000000000000000000" pitchFamily="2" charset="2"/>
              </a:rPr>
              <a:t>Non-climate hasn’t inflected yet but climate showed a more severed drop, however, has bottomed out </a:t>
            </a:r>
          </a:p>
          <a:p>
            <a:endParaRPr lang="en-US" dirty="0">
              <a:sym typeface="Wingdings" panose="05000000000000000000" pitchFamily="2" charset="2"/>
            </a:endParaRPr>
          </a:p>
          <a:p>
            <a:r>
              <a:rPr lang="en-US" dirty="0">
                <a:sym typeface="Wingdings" panose="05000000000000000000" pitchFamily="2" charset="2"/>
              </a:rPr>
              <a:t>rates are bottoming out, so expecting more of an up-rising in rates  bottom of the market has riser </a:t>
            </a:r>
            <a:endParaRPr lang="en-US" dirty="0"/>
          </a:p>
        </p:txBody>
      </p:sp>
      <p:sp>
        <p:nvSpPr>
          <p:cNvPr id="4" name="Slide Number Placeholder 3">
            <a:extLst>
              <a:ext uri="{FF2B5EF4-FFF2-40B4-BE49-F238E27FC236}">
                <a16:creationId xmlns:a16="http://schemas.microsoft.com/office/drawing/2014/main" id="{D056FED3-A92F-4871-AF1F-C4EE6423EA47}"/>
              </a:ext>
            </a:extLst>
          </p:cNvPr>
          <p:cNvSpPr>
            <a:spLocks noGrp="1"/>
          </p:cNvSpPr>
          <p:nvPr>
            <p:ph type="sldNum" sz="quarter" idx="5"/>
          </p:nvPr>
        </p:nvSpPr>
        <p:spPr/>
        <p:txBody>
          <a:bodyPr/>
          <a:lstStyle/>
          <a:p>
            <a:fld id="{A5F7EFBB-4339-294B-8577-8F432B2DF0C9}" type="slidenum">
              <a:rPr lang="en-US" smtClean="0"/>
              <a:t>10</a:t>
            </a:fld>
            <a:endParaRPr lang="en-US"/>
          </a:p>
        </p:txBody>
      </p:sp>
    </p:spTree>
    <p:extLst>
      <p:ext uri="{BB962C8B-B14F-4D97-AF65-F5344CB8AC3E}">
        <p14:creationId xmlns:p14="http://schemas.microsoft.com/office/powerpoint/2010/main" val="541065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E5687-247C-045E-970B-5B96FDAE28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4E23A7-7CDF-7E81-F4A5-ADE38DDFAE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894C00-A8E3-E231-B560-C725457FA8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85ADA4-88CB-4C07-6109-AE0950C02394}"/>
              </a:ext>
            </a:extLst>
          </p:cNvPr>
          <p:cNvSpPr>
            <a:spLocks noGrp="1"/>
          </p:cNvSpPr>
          <p:nvPr>
            <p:ph type="sldNum" sz="quarter" idx="5"/>
          </p:nvPr>
        </p:nvSpPr>
        <p:spPr/>
        <p:txBody>
          <a:bodyPr/>
          <a:lstStyle/>
          <a:p>
            <a:fld id="{A5F7EFBB-4339-294B-8577-8F432B2DF0C9}" type="slidenum">
              <a:rPr lang="en-US" smtClean="0"/>
              <a:t>11</a:t>
            </a:fld>
            <a:endParaRPr lang="en-US"/>
          </a:p>
        </p:txBody>
      </p:sp>
    </p:spTree>
    <p:extLst>
      <p:ext uri="{BB962C8B-B14F-4D97-AF65-F5344CB8AC3E}">
        <p14:creationId xmlns:p14="http://schemas.microsoft.com/office/powerpoint/2010/main" val="4261942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56D6856-2957-4F3E-B5D4-3C64EE8AB545}" type="datetime1">
              <a:rPr lang="en-US" smtClean="0"/>
              <a:t>8/27/2025</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0ABBAB67-ECF7-D32C-F95F-B429A27B278E}"/>
              </a:ext>
            </a:extLst>
          </p:cNvPr>
          <p:cNvSpPr>
            <a:spLocks noGrp="1"/>
          </p:cNvSpPr>
          <p:nvPr>
            <p:ph type="sldNum" sz="quarter" idx="4"/>
          </p:nvPr>
        </p:nvSpPr>
        <p:spPr>
          <a:xfrm>
            <a:off x="11531262" y="6362487"/>
            <a:ext cx="319631" cy="365125"/>
          </a:xfrm>
          <a:prstGeom prst="rect">
            <a:avLst/>
          </a:prstGeom>
        </p:spPr>
        <p:txBody>
          <a:bodyPr vert="horz" lIns="91440" tIns="45720" rIns="91440" bIns="45720" rtlCol="0" anchor="ctr"/>
          <a:lstStyle>
            <a:lvl1pPr algn="r">
              <a:defRPr sz="800">
                <a:solidFill>
                  <a:srgbClr val="243763"/>
                </a:solidFill>
                <a:latin typeface="Corbel" panose="020B0503020204020204" pitchFamily="34" charset="0"/>
              </a:defRPr>
            </a:lvl1pPr>
          </a:lstStyle>
          <a:p>
            <a:fld id="{E3BE3087-6007-417D-8F40-E495BD2D19A4}" type="slidenum">
              <a:rPr lang="en-US" smtClean="0"/>
              <a:pPr/>
              <a:t>‹#›</a:t>
            </a:fld>
            <a:endParaRPr lang="en-US"/>
          </a:p>
        </p:txBody>
      </p:sp>
    </p:spTree>
    <p:extLst>
      <p:ext uri="{BB962C8B-B14F-4D97-AF65-F5344CB8AC3E}">
        <p14:creationId xmlns:p14="http://schemas.microsoft.com/office/powerpoint/2010/main" val="23718114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CDD1D3-8BDF-42DB-B389-CB6E782F4978}" type="datetime1">
              <a:rPr lang="en-US" smtClean="0"/>
              <a:t>8/27/2025</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DDDC6F53-7A22-7666-FBAD-5F782DE7FF73}"/>
              </a:ext>
            </a:extLst>
          </p:cNvPr>
          <p:cNvSpPr>
            <a:spLocks noGrp="1"/>
          </p:cNvSpPr>
          <p:nvPr>
            <p:ph type="sldNum" sz="quarter" idx="4"/>
          </p:nvPr>
        </p:nvSpPr>
        <p:spPr>
          <a:xfrm>
            <a:off x="11531262" y="6362487"/>
            <a:ext cx="319631" cy="365125"/>
          </a:xfrm>
          <a:prstGeom prst="rect">
            <a:avLst/>
          </a:prstGeom>
        </p:spPr>
        <p:txBody>
          <a:bodyPr vert="horz" lIns="91440" tIns="45720" rIns="91440" bIns="45720" rtlCol="0" anchor="ctr"/>
          <a:lstStyle>
            <a:lvl1pPr algn="r">
              <a:defRPr sz="800">
                <a:solidFill>
                  <a:srgbClr val="243763"/>
                </a:solidFill>
                <a:latin typeface="Corbel" panose="020B0503020204020204" pitchFamily="34" charset="0"/>
              </a:defRPr>
            </a:lvl1pPr>
          </a:lstStyle>
          <a:p>
            <a:fld id="{E3BE3087-6007-417D-8F40-E495BD2D19A4}" type="slidenum">
              <a:rPr lang="en-US" smtClean="0"/>
              <a:pPr/>
              <a:t>‹#›</a:t>
            </a:fld>
            <a:endParaRPr lang="en-US"/>
          </a:p>
        </p:txBody>
      </p:sp>
    </p:spTree>
    <p:extLst>
      <p:ext uri="{BB962C8B-B14F-4D97-AF65-F5344CB8AC3E}">
        <p14:creationId xmlns:p14="http://schemas.microsoft.com/office/powerpoint/2010/main" val="132563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51DA4-D89C-44F4-95CE-816E7ABC7EC6}" type="datetime1">
              <a:rPr lang="en-US" smtClean="0"/>
              <a:t>8/27/2025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C2272-EAD7-1BDD-90A3-A26B72C207ED}"/>
              </a:ext>
            </a:extLst>
          </p:cNvPr>
          <p:cNvSpPr>
            <a:spLocks noGrp="1"/>
          </p:cNvSpPr>
          <p:nvPr>
            <p:ph type="sldNum" sz="quarter" idx="4"/>
          </p:nvPr>
        </p:nvSpPr>
        <p:spPr>
          <a:xfrm>
            <a:off x="11531262" y="6362487"/>
            <a:ext cx="319631" cy="365125"/>
          </a:xfrm>
          <a:prstGeom prst="rect">
            <a:avLst/>
          </a:prstGeom>
        </p:spPr>
        <p:txBody>
          <a:bodyPr vert="horz" lIns="91440" tIns="45720" rIns="91440" bIns="45720" rtlCol="0" anchor="ctr"/>
          <a:lstStyle>
            <a:lvl1pPr algn="r">
              <a:defRPr sz="800">
                <a:solidFill>
                  <a:srgbClr val="243763"/>
                </a:solidFill>
                <a:latin typeface="Corbel" panose="020B0503020204020204" pitchFamily="34" charset="0"/>
              </a:defRPr>
            </a:lvl1pPr>
          </a:lstStyle>
          <a:p>
            <a:fld id="{E3BE3087-6007-417D-8F40-E495BD2D19A4}" type="slidenum">
              <a:rPr lang="en-US" smtClean="0"/>
              <a:pPr/>
              <a:t>‹#›</a:t>
            </a:fld>
            <a:endParaRPr lang="en-US"/>
          </a:p>
        </p:txBody>
      </p:sp>
    </p:spTree>
    <p:extLst>
      <p:ext uri="{BB962C8B-B14F-4D97-AF65-F5344CB8AC3E}">
        <p14:creationId xmlns:p14="http://schemas.microsoft.com/office/powerpoint/2010/main" val="2891064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2" name="Do not remove" hidden="1">
            <a:extLst>
              <a:ext uri="{FF2B5EF4-FFF2-40B4-BE49-F238E27FC236}">
                <a16:creationId xmlns:a16="http://schemas.microsoft.com/office/drawing/2014/main" id="{BA49BBAC-61AE-F8E0-5F60-47716DED96D0}"/>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Corbel" panose="020B0503020204020204" pitchFamily="34" charset="0"/>
              </a:defRPr>
            </a:lvl1pPr>
          </a:lstStyle>
          <a:p>
            <a:fld id="{282785FF-B782-43FA-9384-3570BB127017}" type="datetime1">
              <a:rPr lang="en-US" smtClean="0"/>
              <a:t>8/27/2025</a:t>
            </a:fld>
            <a:endParaRPr lang="en-US"/>
          </a:p>
        </p:txBody>
      </p:sp>
      <p:sp>
        <p:nvSpPr>
          <p:cNvPr id="5" name="Footer Placeholder 4"/>
          <p:cNvSpPr>
            <a:spLocks noGrp="1"/>
          </p:cNvSpPr>
          <p:nvPr>
            <p:ph type="ftr" sz="quarter" idx="11"/>
          </p:nvPr>
        </p:nvSpPr>
        <p:spPr/>
        <p:txBody>
          <a:bodyPr/>
          <a:lstStyle>
            <a:lvl1pPr>
              <a:defRPr>
                <a:latin typeface="Corbel" panose="020B0503020204020204" pitchFamily="34" charset="0"/>
              </a:defRPr>
            </a:lvl1pPr>
          </a:lstStyle>
          <a:p>
            <a:endParaRPr lang="en-US"/>
          </a:p>
        </p:txBody>
      </p:sp>
      <p:sp>
        <p:nvSpPr>
          <p:cNvPr id="8" name="Slide Number Placeholder 5">
            <a:extLst>
              <a:ext uri="{FF2B5EF4-FFF2-40B4-BE49-F238E27FC236}">
                <a16:creationId xmlns:a16="http://schemas.microsoft.com/office/drawing/2014/main" id="{A1A3B4E2-3757-F8C9-4808-2F40CF4CA523}"/>
              </a:ext>
            </a:extLst>
          </p:cNvPr>
          <p:cNvSpPr>
            <a:spLocks noGrp="1"/>
          </p:cNvSpPr>
          <p:nvPr>
            <p:ph type="sldNum" sz="quarter" idx="4"/>
          </p:nvPr>
        </p:nvSpPr>
        <p:spPr>
          <a:xfrm>
            <a:off x="11531262" y="6362487"/>
            <a:ext cx="319631" cy="365125"/>
          </a:xfrm>
          <a:prstGeom prst="rect">
            <a:avLst/>
          </a:prstGeom>
        </p:spPr>
        <p:txBody>
          <a:bodyPr vert="horz" lIns="91440" tIns="45720" rIns="91440" bIns="45720" rtlCol="0" anchor="ctr"/>
          <a:lstStyle>
            <a:lvl1pPr algn="r">
              <a:defRPr sz="800">
                <a:solidFill>
                  <a:srgbClr val="243763"/>
                </a:solidFill>
                <a:latin typeface="Corbel" panose="020B0503020204020204" pitchFamily="34" charset="0"/>
              </a:defRPr>
            </a:lvl1pPr>
          </a:lstStyle>
          <a:p>
            <a:fld id="{E3BE3087-6007-417D-8F40-E495BD2D19A4}" type="slidenum">
              <a:rPr lang="en-US" smtClean="0"/>
              <a:pPr/>
              <a:t>‹#›</a:t>
            </a:fld>
            <a:endParaRPr lang="en-US"/>
          </a:p>
        </p:txBody>
      </p:sp>
    </p:spTree>
    <p:extLst>
      <p:ext uri="{BB962C8B-B14F-4D97-AF65-F5344CB8AC3E}">
        <p14:creationId xmlns:p14="http://schemas.microsoft.com/office/powerpoint/2010/main" val="630488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CF160A80-AF64-E78D-EB02-7F3983E69D4D}"/>
              </a:ext>
            </a:extLst>
          </p:cNvPr>
          <p:cNvSpPr>
            <a:spLocks noGrp="1"/>
          </p:cNvSpPr>
          <p:nvPr>
            <p:ph type="dt" sz="half" idx="10"/>
          </p:nvPr>
        </p:nvSpPr>
        <p:spPr/>
        <p:txBody>
          <a:bodyPr/>
          <a:lstStyle/>
          <a:p>
            <a:fld id="{696F833D-98DF-4CC5-A33C-4D8BB48F438A}" type="datetime1">
              <a:rPr lang="en-US" smtClean="0"/>
              <a:t>8/27/2025</a:t>
            </a:fld>
            <a:endParaRPr lang="en-US"/>
          </a:p>
        </p:txBody>
      </p:sp>
      <p:sp>
        <p:nvSpPr>
          <p:cNvPr id="8" name="Footer Placeholder 7">
            <a:extLst>
              <a:ext uri="{FF2B5EF4-FFF2-40B4-BE49-F238E27FC236}">
                <a16:creationId xmlns:a16="http://schemas.microsoft.com/office/drawing/2014/main" id="{EB1011E0-858A-D31E-D5BF-E646F9338D4A}"/>
              </a:ext>
            </a:extLst>
          </p:cNvPr>
          <p:cNvSpPr>
            <a:spLocks noGrp="1"/>
          </p:cNvSpPr>
          <p:nvPr>
            <p:ph type="ftr" sz="quarter" idx="11"/>
          </p:nvPr>
        </p:nvSpPr>
        <p:spPr/>
        <p:txBody>
          <a:bodyPr/>
          <a:lstStyle/>
          <a:p>
            <a:endParaRPr lang="en-US"/>
          </a:p>
        </p:txBody>
      </p:sp>
      <p:sp>
        <p:nvSpPr>
          <p:cNvPr id="11" name="Slide Number Placeholder 5">
            <a:extLst>
              <a:ext uri="{FF2B5EF4-FFF2-40B4-BE49-F238E27FC236}">
                <a16:creationId xmlns:a16="http://schemas.microsoft.com/office/drawing/2014/main" id="{85F5BA8C-67F3-747A-6D9F-7B1EDF52C0CB}"/>
              </a:ext>
            </a:extLst>
          </p:cNvPr>
          <p:cNvSpPr>
            <a:spLocks noGrp="1"/>
          </p:cNvSpPr>
          <p:nvPr>
            <p:ph type="sldNum" sz="quarter" idx="4"/>
          </p:nvPr>
        </p:nvSpPr>
        <p:spPr>
          <a:xfrm>
            <a:off x="11531262" y="6362487"/>
            <a:ext cx="319631" cy="365125"/>
          </a:xfrm>
          <a:prstGeom prst="rect">
            <a:avLst/>
          </a:prstGeom>
        </p:spPr>
        <p:txBody>
          <a:bodyPr vert="horz" lIns="91440" tIns="45720" rIns="91440" bIns="45720" rtlCol="0" anchor="ctr"/>
          <a:lstStyle>
            <a:lvl1pPr algn="r">
              <a:defRPr sz="800">
                <a:solidFill>
                  <a:srgbClr val="243763"/>
                </a:solidFill>
                <a:latin typeface="Corbel" panose="020B0503020204020204" pitchFamily="34" charset="0"/>
              </a:defRPr>
            </a:lvl1pPr>
          </a:lstStyle>
          <a:p>
            <a:fld id="{E3BE3087-6007-417D-8F40-E495BD2D19A4}" type="slidenum">
              <a:rPr lang="en-US" smtClean="0"/>
              <a:pPr/>
              <a:t>‹#›</a:t>
            </a:fld>
            <a:endParaRPr lang="en-US"/>
          </a:p>
        </p:txBody>
      </p:sp>
    </p:spTree>
    <p:extLst>
      <p:ext uri="{BB962C8B-B14F-4D97-AF65-F5344CB8AC3E}">
        <p14:creationId xmlns:p14="http://schemas.microsoft.com/office/powerpoint/2010/main" val="766356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2A4FF03-3BA1-41BB-86BB-6102ECA181E2}" type="datetime1">
              <a:rPr lang="en-US" smtClean="0"/>
              <a:t>8/27/2025</a:t>
            </a:fld>
            <a:endParaRPr lang="en-US"/>
          </a:p>
        </p:txBody>
      </p:sp>
      <p:sp>
        <p:nvSpPr>
          <p:cNvPr id="6" name="Footer Placeholder 5"/>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E67FDDAC-C84C-3E78-F8AC-300F782B4540}"/>
              </a:ext>
            </a:extLst>
          </p:cNvPr>
          <p:cNvSpPr>
            <a:spLocks noGrp="1"/>
          </p:cNvSpPr>
          <p:nvPr>
            <p:ph type="sldNum" sz="quarter" idx="4"/>
          </p:nvPr>
        </p:nvSpPr>
        <p:spPr>
          <a:xfrm>
            <a:off x="11531262" y="6362487"/>
            <a:ext cx="319631" cy="365125"/>
          </a:xfrm>
          <a:prstGeom prst="rect">
            <a:avLst/>
          </a:prstGeom>
        </p:spPr>
        <p:txBody>
          <a:bodyPr vert="horz" lIns="91440" tIns="45720" rIns="91440" bIns="45720" rtlCol="0" anchor="ctr"/>
          <a:lstStyle>
            <a:lvl1pPr algn="r">
              <a:defRPr sz="800">
                <a:solidFill>
                  <a:srgbClr val="243763"/>
                </a:solidFill>
                <a:latin typeface="Corbel" panose="020B0503020204020204" pitchFamily="34" charset="0"/>
              </a:defRPr>
            </a:lvl1pPr>
          </a:lstStyle>
          <a:p>
            <a:fld id="{E3BE3087-6007-417D-8F40-E495BD2D19A4}" type="slidenum">
              <a:rPr lang="en-US" smtClean="0"/>
              <a:pPr/>
              <a:t>‹#›</a:t>
            </a:fld>
            <a:endParaRPr lang="en-US"/>
          </a:p>
        </p:txBody>
      </p:sp>
    </p:spTree>
    <p:extLst>
      <p:ext uri="{BB962C8B-B14F-4D97-AF65-F5344CB8AC3E}">
        <p14:creationId xmlns:p14="http://schemas.microsoft.com/office/powerpoint/2010/main" val="588793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D7098C5-5C19-4B2E-92BB-84A71BC5E3E6}" type="datetime1">
              <a:rPr lang="en-US" smtClean="0"/>
              <a:t>8/27/2025</a:t>
            </a:fld>
            <a:endParaRPr lang="en-US"/>
          </a:p>
        </p:txBody>
      </p:sp>
      <p:sp>
        <p:nvSpPr>
          <p:cNvPr id="8" name="Footer Placeholder 7"/>
          <p:cNvSpPr>
            <a:spLocks noGrp="1"/>
          </p:cNvSpPr>
          <p:nvPr>
            <p:ph type="ftr" sz="quarter" idx="11"/>
          </p:nvPr>
        </p:nvSpPr>
        <p:spPr/>
        <p:txBody>
          <a:bodyPr/>
          <a:lstStyle/>
          <a:p>
            <a:endParaRPr lang="en-US"/>
          </a:p>
        </p:txBody>
      </p:sp>
      <p:sp>
        <p:nvSpPr>
          <p:cNvPr id="10" name="Slide Number Placeholder 5">
            <a:extLst>
              <a:ext uri="{FF2B5EF4-FFF2-40B4-BE49-F238E27FC236}">
                <a16:creationId xmlns:a16="http://schemas.microsoft.com/office/drawing/2014/main" id="{7C073949-F805-DC5E-50AC-68EC761B44B8}"/>
              </a:ext>
            </a:extLst>
          </p:cNvPr>
          <p:cNvSpPr>
            <a:spLocks noGrp="1"/>
          </p:cNvSpPr>
          <p:nvPr>
            <p:ph type="sldNum" sz="quarter" idx="12"/>
          </p:nvPr>
        </p:nvSpPr>
        <p:spPr>
          <a:xfrm>
            <a:off x="11531262" y="6362487"/>
            <a:ext cx="319631" cy="365125"/>
          </a:xfrm>
          <a:prstGeom prst="rect">
            <a:avLst/>
          </a:prstGeom>
        </p:spPr>
        <p:txBody>
          <a:bodyPr vert="horz" lIns="91440" tIns="45720" rIns="91440" bIns="45720" rtlCol="0" anchor="ctr"/>
          <a:lstStyle>
            <a:lvl1pPr algn="r">
              <a:defRPr sz="800">
                <a:solidFill>
                  <a:srgbClr val="243763"/>
                </a:solidFill>
                <a:latin typeface="Corbel" panose="020B0503020204020204" pitchFamily="34" charset="0"/>
              </a:defRPr>
            </a:lvl1pPr>
          </a:lstStyle>
          <a:p>
            <a:fld id="{E3BE3087-6007-417D-8F40-E495BD2D19A4}" type="slidenum">
              <a:rPr lang="en-US" smtClean="0"/>
              <a:pPr/>
              <a:t>‹#›</a:t>
            </a:fld>
            <a:endParaRPr lang="en-US"/>
          </a:p>
        </p:txBody>
      </p:sp>
    </p:spTree>
    <p:extLst>
      <p:ext uri="{BB962C8B-B14F-4D97-AF65-F5344CB8AC3E}">
        <p14:creationId xmlns:p14="http://schemas.microsoft.com/office/powerpoint/2010/main" val="2389052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8BB9ACF9-AF65-3F98-3E8C-1CDA890B058B}"/>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C82F7A90-2818-2C8E-8B1A-C01C65753EFA}"/>
              </a:ext>
            </a:extLst>
          </p:cNvPr>
          <p:cNvSpPr>
            <a:spLocks noGrp="1"/>
          </p:cNvSpPr>
          <p:nvPr>
            <p:ph type="dt" sz="half" idx="10"/>
          </p:nvPr>
        </p:nvSpPr>
        <p:spPr/>
        <p:txBody>
          <a:bodyPr/>
          <a:lstStyle/>
          <a:p>
            <a:fld id="{B55764B5-AC00-4605-9EBB-2815800BF7B1}" type="datetime1">
              <a:rPr lang="en-US" smtClean="0"/>
              <a:t>8/27/2025</a:t>
            </a:fld>
            <a:endParaRPr lang="en-US"/>
          </a:p>
        </p:txBody>
      </p:sp>
      <p:sp>
        <p:nvSpPr>
          <p:cNvPr id="7" name="Footer Placeholder 6">
            <a:extLst>
              <a:ext uri="{FF2B5EF4-FFF2-40B4-BE49-F238E27FC236}">
                <a16:creationId xmlns:a16="http://schemas.microsoft.com/office/drawing/2014/main" id="{A4C2892D-6093-2723-7F42-C104797CCC60}"/>
              </a:ext>
            </a:extLst>
          </p:cNvPr>
          <p:cNvSpPr>
            <a:spLocks noGrp="1"/>
          </p:cNvSpPr>
          <p:nvPr>
            <p:ph type="ftr" sz="quarter" idx="11"/>
          </p:nvPr>
        </p:nvSpPr>
        <p:spPr/>
        <p:txBody>
          <a:bodyPr/>
          <a:lstStyle/>
          <a:p>
            <a:endParaRPr lang="en-US"/>
          </a:p>
        </p:txBody>
      </p:sp>
      <p:sp>
        <p:nvSpPr>
          <p:cNvPr id="9" name="Slide Number Placeholder 5">
            <a:extLst>
              <a:ext uri="{FF2B5EF4-FFF2-40B4-BE49-F238E27FC236}">
                <a16:creationId xmlns:a16="http://schemas.microsoft.com/office/drawing/2014/main" id="{7F1FDD5C-BEF4-7CF4-F442-BD18D4F83EB2}"/>
              </a:ext>
            </a:extLst>
          </p:cNvPr>
          <p:cNvSpPr>
            <a:spLocks noGrp="1"/>
          </p:cNvSpPr>
          <p:nvPr>
            <p:ph type="sldNum" sz="quarter" idx="4"/>
          </p:nvPr>
        </p:nvSpPr>
        <p:spPr>
          <a:xfrm>
            <a:off x="11531262" y="6362487"/>
            <a:ext cx="319631" cy="365125"/>
          </a:xfrm>
          <a:prstGeom prst="rect">
            <a:avLst/>
          </a:prstGeom>
        </p:spPr>
        <p:txBody>
          <a:bodyPr vert="horz" lIns="91440" tIns="45720" rIns="91440" bIns="45720" rtlCol="0" anchor="ctr"/>
          <a:lstStyle>
            <a:lvl1pPr algn="r">
              <a:defRPr sz="800">
                <a:solidFill>
                  <a:srgbClr val="243763"/>
                </a:solidFill>
                <a:latin typeface="Corbel" panose="020B0503020204020204" pitchFamily="34" charset="0"/>
              </a:defRPr>
            </a:lvl1pPr>
          </a:lstStyle>
          <a:p>
            <a:fld id="{E3BE3087-6007-417D-8F40-E495BD2D19A4}" type="slidenum">
              <a:rPr lang="en-US" smtClean="0"/>
              <a:pPr/>
              <a:t>‹#›</a:t>
            </a:fld>
            <a:endParaRPr lang="en-US"/>
          </a:p>
        </p:txBody>
      </p:sp>
    </p:spTree>
    <p:extLst>
      <p:ext uri="{BB962C8B-B14F-4D97-AF65-F5344CB8AC3E}">
        <p14:creationId xmlns:p14="http://schemas.microsoft.com/office/powerpoint/2010/main" val="1168981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9F3169-EDBF-4099-8E5E-A837133DE904}" type="datetime1">
              <a:rPr lang="en-US" smtClean="0"/>
              <a:t>8/27/2025</a:t>
            </a:fld>
            <a:endParaRPr lang="en-US"/>
          </a:p>
        </p:txBody>
      </p:sp>
      <p:sp>
        <p:nvSpPr>
          <p:cNvPr id="3" name="Footer Placeholder 2"/>
          <p:cNvSpPr>
            <a:spLocks noGrp="1"/>
          </p:cNvSpPr>
          <p:nvPr>
            <p:ph type="ftr" sz="quarter" idx="11"/>
          </p:nvPr>
        </p:nvSpPr>
        <p:spPr/>
        <p:txBody>
          <a:bodyPr/>
          <a:lstStyle/>
          <a:p>
            <a:endParaRPr lang="en-US"/>
          </a:p>
        </p:txBody>
      </p:sp>
      <p:sp>
        <p:nvSpPr>
          <p:cNvPr id="5" name="Slide Number Placeholder 5">
            <a:extLst>
              <a:ext uri="{FF2B5EF4-FFF2-40B4-BE49-F238E27FC236}">
                <a16:creationId xmlns:a16="http://schemas.microsoft.com/office/drawing/2014/main" id="{E961FE01-3F63-BC04-AF81-E9DC6D1737B1}"/>
              </a:ext>
            </a:extLst>
          </p:cNvPr>
          <p:cNvSpPr>
            <a:spLocks noGrp="1"/>
          </p:cNvSpPr>
          <p:nvPr>
            <p:ph type="sldNum" sz="quarter" idx="4"/>
          </p:nvPr>
        </p:nvSpPr>
        <p:spPr>
          <a:xfrm>
            <a:off x="11531262" y="6362487"/>
            <a:ext cx="319631" cy="365125"/>
          </a:xfrm>
          <a:prstGeom prst="rect">
            <a:avLst/>
          </a:prstGeom>
        </p:spPr>
        <p:txBody>
          <a:bodyPr vert="horz" lIns="91440" tIns="45720" rIns="91440" bIns="45720" rtlCol="0" anchor="ctr"/>
          <a:lstStyle>
            <a:lvl1pPr algn="r">
              <a:defRPr sz="800">
                <a:solidFill>
                  <a:srgbClr val="243763"/>
                </a:solidFill>
                <a:latin typeface="Corbel" panose="020B0503020204020204" pitchFamily="34" charset="0"/>
              </a:defRPr>
            </a:lvl1pPr>
          </a:lstStyle>
          <a:p>
            <a:fld id="{E3BE3087-6007-417D-8F40-E495BD2D19A4}" type="slidenum">
              <a:rPr lang="en-US" smtClean="0"/>
              <a:pPr/>
              <a:t>‹#›</a:t>
            </a:fld>
            <a:endParaRPr lang="en-US"/>
          </a:p>
        </p:txBody>
      </p:sp>
    </p:spTree>
    <p:extLst>
      <p:ext uri="{BB962C8B-B14F-4D97-AF65-F5344CB8AC3E}">
        <p14:creationId xmlns:p14="http://schemas.microsoft.com/office/powerpoint/2010/main" val="2221384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692F6B-A767-47E2-9BC4-B59EA5CC0ED5}" type="datetime1">
              <a:rPr lang="en-US" smtClean="0"/>
              <a:t>8/27/2025</a:t>
            </a:fld>
            <a:endParaRPr lang="en-US"/>
          </a:p>
        </p:txBody>
      </p:sp>
      <p:sp>
        <p:nvSpPr>
          <p:cNvPr id="6" name="Footer Placeholder 5"/>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8C49F76E-D252-7C7B-E422-40D357DAA3D0}"/>
              </a:ext>
            </a:extLst>
          </p:cNvPr>
          <p:cNvSpPr>
            <a:spLocks noGrp="1"/>
          </p:cNvSpPr>
          <p:nvPr>
            <p:ph type="sldNum" sz="quarter" idx="4"/>
          </p:nvPr>
        </p:nvSpPr>
        <p:spPr>
          <a:xfrm>
            <a:off x="11531262" y="6362487"/>
            <a:ext cx="319631" cy="365125"/>
          </a:xfrm>
          <a:prstGeom prst="rect">
            <a:avLst/>
          </a:prstGeom>
        </p:spPr>
        <p:txBody>
          <a:bodyPr vert="horz" lIns="91440" tIns="45720" rIns="91440" bIns="45720" rtlCol="0" anchor="ctr"/>
          <a:lstStyle>
            <a:lvl1pPr algn="r">
              <a:defRPr sz="800">
                <a:solidFill>
                  <a:srgbClr val="243763"/>
                </a:solidFill>
                <a:latin typeface="Corbel" panose="020B0503020204020204" pitchFamily="34" charset="0"/>
              </a:defRPr>
            </a:lvl1pPr>
          </a:lstStyle>
          <a:p>
            <a:fld id="{E3BE3087-6007-417D-8F40-E495BD2D19A4}" type="slidenum">
              <a:rPr lang="en-US" smtClean="0"/>
              <a:pPr/>
              <a:t>‹#›</a:t>
            </a:fld>
            <a:endParaRPr lang="en-US"/>
          </a:p>
        </p:txBody>
      </p:sp>
    </p:spTree>
    <p:extLst>
      <p:ext uri="{BB962C8B-B14F-4D97-AF65-F5344CB8AC3E}">
        <p14:creationId xmlns:p14="http://schemas.microsoft.com/office/powerpoint/2010/main" val="2120500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CD0924-5360-4B30-9507-A821FF5F473E}" type="datetime1">
              <a:rPr lang="en-US" smtClean="0"/>
              <a:t>8/27/2025</a:t>
            </a:fld>
            <a:endParaRPr lang="en-US"/>
          </a:p>
        </p:txBody>
      </p:sp>
      <p:sp>
        <p:nvSpPr>
          <p:cNvPr id="6" name="Footer Placeholder 5"/>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BB1BB49D-8E3E-DF7C-A2C3-F4810515D76D}"/>
              </a:ext>
            </a:extLst>
          </p:cNvPr>
          <p:cNvSpPr>
            <a:spLocks noGrp="1"/>
          </p:cNvSpPr>
          <p:nvPr>
            <p:ph type="sldNum" sz="quarter" idx="4"/>
          </p:nvPr>
        </p:nvSpPr>
        <p:spPr>
          <a:xfrm>
            <a:off x="11531262" y="6362487"/>
            <a:ext cx="319631" cy="365125"/>
          </a:xfrm>
          <a:prstGeom prst="rect">
            <a:avLst/>
          </a:prstGeom>
        </p:spPr>
        <p:txBody>
          <a:bodyPr vert="horz" lIns="91440" tIns="45720" rIns="91440" bIns="45720" rtlCol="0" anchor="ctr"/>
          <a:lstStyle>
            <a:lvl1pPr algn="r">
              <a:defRPr sz="800">
                <a:solidFill>
                  <a:srgbClr val="243763"/>
                </a:solidFill>
                <a:latin typeface="Corbel" panose="020B0503020204020204" pitchFamily="34" charset="0"/>
              </a:defRPr>
            </a:lvl1pPr>
          </a:lstStyle>
          <a:p>
            <a:fld id="{E3BE3087-6007-417D-8F40-E495BD2D19A4}" type="slidenum">
              <a:rPr lang="en-US" smtClean="0"/>
              <a:pPr/>
              <a:t>‹#›</a:t>
            </a:fld>
            <a:endParaRPr lang="en-US"/>
          </a:p>
        </p:txBody>
      </p:sp>
    </p:spTree>
    <p:extLst>
      <p:ext uri="{BB962C8B-B14F-4D97-AF65-F5344CB8AC3E}">
        <p14:creationId xmlns:p14="http://schemas.microsoft.com/office/powerpoint/2010/main" val="2220083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040F1CE-24A8-4D4D-87BC-D685C6713576}" type="datetime1">
              <a:rPr lang="en-US" smtClean="0"/>
              <a:t>8/27/2025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7" name="Slide Number Placeholder 5">
            <a:extLst>
              <a:ext uri="{FF2B5EF4-FFF2-40B4-BE49-F238E27FC236}">
                <a16:creationId xmlns:a16="http://schemas.microsoft.com/office/drawing/2014/main" id="{5F2DC868-F4C5-D19B-B9AF-9391EB8BD1ED}"/>
              </a:ext>
            </a:extLst>
          </p:cNvPr>
          <p:cNvSpPr>
            <a:spLocks noGrp="1"/>
          </p:cNvSpPr>
          <p:nvPr>
            <p:ph type="sldNum" sz="quarter" idx="4"/>
          </p:nvPr>
        </p:nvSpPr>
        <p:spPr>
          <a:xfrm>
            <a:off x="11531262" y="6362487"/>
            <a:ext cx="319631" cy="365125"/>
          </a:xfrm>
          <a:prstGeom prst="rect">
            <a:avLst/>
          </a:prstGeom>
        </p:spPr>
        <p:txBody>
          <a:bodyPr vert="horz" lIns="91440" tIns="45720" rIns="91440" bIns="45720" rtlCol="0" anchor="ctr"/>
          <a:lstStyle>
            <a:lvl1pPr algn="r">
              <a:defRPr sz="800">
                <a:solidFill>
                  <a:srgbClr val="243763"/>
                </a:solidFill>
                <a:latin typeface="Corbel" panose="020B0503020204020204" pitchFamily="34" charset="0"/>
              </a:defRPr>
            </a:lvl1pPr>
          </a:lstStyle>
          <a:p>
            <a:fld id="{E3BE3087-6007-417D-8F40-E495BD2D19A4}" type="slidenum">
              <a:rPr lang="en-US" smtClean="0"/>
              <a:pPr/>
              <a:t>‹#›</a:t>
            </a:fld>
            <a:endParaRPr lang="en-US"/>
          </a:p>
        </p:txBody>
      </p:sp>
    </p:spTree>
    <p:extLst>
      <p:ext uri="{BB962C8B-B14F-4D97-AF65-F5344CB8AC3E}">
        <p14:creationId xmlns:p14="http://schemas.microsoft.com/office/powerpoint/2010/main" val="41992400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00.png"/><Relationship Id="rId4" Type="http://schemas.openxmlformats.org/officeDocument/2006/relationships/customXml" Target="../ink/ink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uilding with a flag on the front&#10;&#10;AI-generated content may be incorrect.">
            <a:extLst>
              <a:ext uri="{FF2B5EF4-FFF2-40B4-BE49-F238E27FC236}">
                <a16:creationId xmlns:a16="http://schemas.microsoft.com/office/drawing/2014/main" id="{D665C213-9A41-1DAB-B5E0-3608E5582825}"/>
              </a:ext>
            </a:extLst>
          </p:cNvPr>
          <p:cNvPicPr>
            <a:picLocks noChangeAspect="1"/>
          </p:cNvPicPr>
          <p:nvPr/>
        </p:nvPicPr>
        <p:blipFill>
          <a:blip r:embed="rId2"/>
          <a:srcRect l="16748" t="29482" r="4003" b="11018"/>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4D274E1-78C3-1097-B524-453B4EF2B3F2}"/>
              </a:ext>
            </a:extLst>
          </p:cNvPr>
          <p:cNvSpPr/>
          <p:nvPr/>
        </p:nvSpPr>
        <p:spPr>
          <a:xfrm>
            <a:off x="-1" y="0"/>
            <a:ext cx="12191999" cy="6858000"/>
          </a:xfrm>
          <a:prstGeom prst="rect">
            <a:avLst/>
          </a:prstGeom>
          <a:solidFill>
            <a:srgbClr val="243763">
              <a:alpha val="7736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blue oval sign with white text and a yellow star&#10;&#10;AI-generated content may be incorrect.">
            <a:extLst>
              <a:ext uri="{FF2B5EF4-FFF2-40B4-BE49-F238E27FC236}">
                <a16:creationId xmlns:a16="http://schemas.microsoft.com/office/drawing/2014/main" id="{EA6ACEB0-66CF-E1A2-D888-DA9FE1AAC39B}"/>
              </a:ext>
            </a:extLst>
          </p:cNvPr>
          <p:cNvPicPr>
            <a:picLocks noChangeAspect="1"/>
          </p:cNvPicPr>
          <p:nvPr/>
        </p:nvPicPr>
        <p:blipFill>
          <a:blip r:embed="rId3"/>
          <a:stretch>
            <a:fillRect/>
          </a:stretch>
        </p:blipFill>
        <p:spPr>
          <a:xfrm>
            <a:off x="457146" y="416204"/>
            <a:ext cx="1723987" cy="1147552"/>
          </a:xfrm>
          <a:prstGeom prst="rect">
            <a:avLst/>
          </a:prstGeom>
        </p:spPr>
      </p:pic>
      <p:sp>
        <p:nvSpPr>
          <p:cNvPr id="4" name="Title 6">
            <a:extLst>
              <a:ext uri="{FF2B5EF4-FFF2-40B4-BE49-F238E27FC236}">
                <a16:creationId xmlns:a16="http://schemas.microsoft.com/office/drawing/2014/main" id="{F76E1A1D-77BA-6959-A645-E4100F038649}"/>
              </a:ext>
            </a:extLst>
          </p:cNvPr>
          <p:cNvSpPr txBox="1">
            <a:spLocks/>
          </p:cNvSpPr>
          <p:nvPr/>
        </p:nvSpPr>
        <p:spPr>
          <a:xfrm>
            <a:off x="457146" y="1678940"/>
            <a:ext cx="11029585" cy="253323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600" dirty="0">
                <a:solidFill>
                  <a:srgbClr val="F6C84C"/>
                </a:solidFill>
                <a:latin typeface="Georgia" panose="02040502050405020303" pitchFamily="18" charset="0"/>
                <a:ea typeface="Source Serif 4 Medium" panose="02040603050405020204" pitchFamily="18" charset="0"/>
                <a:cs typeface="Abhaya Libre" panose="02000503000000000000" pitchFamily="2" charset="77"/>
              </a:rPr>
              <a:t>Power Pricing &amp; Yearly Rent Dynamics</a:t>
            </a:r>
          </a:p>
        </p:txBody>
      </p:sp>
      <p:sp>
        <p:nvSpPr>
          <p:cNvPr id="7" name="Rectangle 6">
            <a:extLst>
              <a:ext uri="{FF2B5EF4-FFF2-40B4-BE49-F238E27FC236}">
                <a16:creationId xmlns:a16="http://schemas.microsoft.com/office/drawing/2014/main" id="{552FA492-7679-6EA4-69F9-65EDE13AA513}"/>
              </a:ext>
            </a:extLst>
          </p:cNvPr>
          <p:cNvSpPr/>
          <p:nvPr/>
        </p:nvSpPr>
        <p:spPr>
          <a:xfrm>
            <a:off x="528581" y="4495445"/>
            <a:ext cx="3357619" cy="3654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Corbel" panose="020B0503020204020204" pitchFamily="34" charset="0"/>
              </a:rPr>
              <a:t>Kendall Keely</a:t>
            </a:r>
          </a:p>
          <a:p>
            <a:r>
              <a:rPr lang="en-US" dirty="0">
                <a:solidFill>
                  <a:schemeClr val="bg1"/>
                </a:solidFill>
                <a:latin typeface="Corbel" panose="020B0503020204020204" pitchFamily="34" charset="0"/>
              </a:rPr>
              <a:t>Summer Internship Capstone </a:t>
            </a:r>
          </a:p>
          <a:p>
            <a:r>
              <a:rPr lang="en-US" dirty="0">
                <a:solidFill>
                  <a:schemeClr val="bg1"/>
                </a:solidFill>
                <a:latin typeface="Corbel" panose="020B0503020204020204" pitchFamily="34" charset="0"/>
              </a:rPr>
              <a:t>August 2025</a:t>
            </a:r>
          </a:p>
        </p:txBody>
      </p:sp>
      <p:cxnSp>
        <p:nvCxnSpPr>
          <p:cNvPr id="6" name="Straight Connector 5">
            <a:extLst>
              <a:ext uri="{FF2B5EF4-FFF2-40B4-BE49-F238E27FC236}">
                <a16:creationId xmlns:a16="http://schemas.microsoft.com/office/drawing/2014/main" id="{D9770B88-1EF2-A759-8D52-2F2250091E5C}"/>
              </a:ext>
            </a:extLst>
          </p:cNvPr>
          <p:cNvCxnSpPr>
            <a:cxnSpLocks/>
          </p:cNvCxnSpPr>
          <p:nvPr/>
        </p:nvCxnSpPr>
        <p:spPr>
          <a:xfrm flipH="1">
            <a:off x="424448" y="6441794"/>
            <a:ext cx="11343104" cy="0"/>
          </a:xfrm>
          <a:prstGeom prst="line">
            <a:avLst/>
          </a:prstGeom>
          <a:ln w="9525">
            <a:solidFill>
              <a:srgbClr val="F6C84C"/>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960789E-E5B3-671B-8B86-B5C801D32915}"/>
              </a:ext>
            </a:extLst>
          </p:cNvPr>
          <p:cNvSpPr txBox="1"/>
          <p:nvPr/>
        </p:nvSpPr>
        <p:spPr>
          <a:xfrm>
            <a:off x="1523999" y="6556979"/>
            <a:ext cx="9144000" cy="184666"/>
          </a:xfrm>
          <a:prstGeom prst="rect">
            <a:avLst/>
          </a:prstGeom>
          <a:noFill/>
        </p:spPr>
        <p:txBody>
          <a:bodyPr wrap="square">
            <a:spAutoFit/>
          </a:bodyPr>
          <a:lstStyle/>
          <a:p>
            <a:pPr algn="ctr"/>
            <a:r>
              <a:rPr lang="en-US" sz="600">
                <a:solidFill>
                  <a:schemeClr val="bg1"/>
                </a:solidFill>
                <a:latin typeface="Corbel" panose="020B0503020204020204" pitchFamily="34" charset="0"/>
              </a:rPr>
              <a:t>This document contains confidential and proprietary information about Storage Star and is intended solely for the recipient. It may not be distributed, copied, or disclosed without prior written consent from Storage Star. Unauthorized use is prohibited.</a:t>
            </a:r>
            <a:endParaRPr lang="en-US" sz="600">
              <a:solidFill>
                <a:schemeClr val="bg1"/>
              </a:solidFill>
            </a:endParaRPr>
          </a:p>
        </p:txBody>
      </p:sp>
    </p:spTree>
    <p:extLst>
      <p:ext uri="{BB962C8B-B14F-4D97-AF65-F5344CB8AC3E}">
        <p14:creationId xmlns:p14="http://schemas.microsoft.com/office/powerpoint/2010/main" val="1655107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9C442-5C98-CCE5-EAF7-E516D32FBE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84C32D-6ED3-CB09-2076-72317F85DD03}"/>
              </a:ext>
            </a:extLst>
          </p:cNvPr>
          <p:cNvSpPr txBox="1"/>
          <p:nvPr/>
        </p:nvSpPr>
        <p:spPr>
          <a:xfrm>
            <a:off x="1523999" y="6556979"/>
            <a:ext cx="9144000" cy="184666"/>
          </a:xfrm>
          <a:prstGeom prst="rect">
            <a:avLst/>
          </a:prstGeom>
          <a:noFill/>
        </p:spPr>
        <p:txBody>
          <a:bodyPr wrap="square">
            <a:spAutoFit/>
          </a:bodyPr>
          <a:lstStyle/>
          <a:p>
            <a:pPr algn="ctr"/>
            <a:r>
              <a:rPr lang="en-US" sz="600">
                <a:solidFill>
                  <a:srgbClr val="243763"/>
                </a:solidFill>
                <a:latin typeface="Corbel" panose="020B0503020204020204" pitchFamily="34" charset="0"/>
              </a:rPr>
              <a:t>This document contains confidential and proprietary information about Storage Star and is intended solely for the recipient. It may not be distributed, copied, or disclosed without prior written consent from Storage Star. Unauthorized use is prohibited.</a:t>
            </a:r>
            <a:endParaRPr lang="en-US" sz="600">
              <a:solidFill>
                <a:srgbClr val="243763"/>
              </a:solidFill>
            </a:endParaRPr>
          </a:p>
        </p:txBody>
      </p:sp>
      <p:pic>
        <p:nvPicPr>
          <p:cNvPr id="9" name="Picture 8" descr="A blue oval sign with white text and a yellow star&#10;&#10;AI-generated content may be incorrect.">
            <a:extLst>
              <a:ext uri="{FF2B5EF4-FFF2-40B4-BE49-F238E27FC236}">
                <a16:creationId xmlns:a16="http://schemas.microsoft.com/office/drawing/2014/main" id="{A1697B94-3568-FA7B-FDC8-5C5429721A6B}"/>
              </a:ext>
            </a:extLst>
          </p:cNvPr>
          <p:cNvPicPr>
            <a:picLocks noChangeAspect="1"/>
          </p:cNvPicPr>
          <p:nvPr/>
        </p:nvPicPr>
        <p:blipFill>
          <a:blip r:embed="rId3"/>
          <a:stretch>
            <a:fillRect/>
          </a:stretch>
        </p:blipFill>
        <p:spPr>
          <a:xfrm>
            <a:off x="11081796" y="283847"/>
            <a:ext cx="770627" cy="512959"/>
          </a:xfrm>
          <a:prstGeom prst="rect">
            <a:avLst/>
          </a:prstGeom>
        </p:spPr>
      </p:pic>
      <p:cxnSp>
        <p:nvCxnSpPr>
          <p:cNvPr id="11" name="Straight Connector 10">
            <a:extLst>
              <a:ext uri="{FF2B5EF4-FFF2-40B4-BE49-F238E27FC236}">
                <a16:creationId xmlns:a16="http://schemas.microsoft.com/office/drawing/2014/main" id="{7993FA0A-5950-D06C-3987-EE2780264F1A}"/>
              </a:ext>
            </a:extLst>
          </p:cNvPr>
          <p:cNvCxnSpPr>
            <a:cxnSpLocks/>
          </p:cNvCxnSpPr>
          <p:nvPr/>
        </p:nvCxnSpPr>
        <p:spPr>
          <a:xfrm flipH="1">
            <a:off x="424448" y="270879"/>
            <a:ext cx="10448340" cy="0"/>
          </a:xfrm>
          <a:prstGeom prst="line">
            <a:avLst/>
          </a:prstGeom>
          <a:ln w="9525">
            <a:solidFill>
              <a:srgbClr val="F6C84C"/>
            </a:solidFill>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DBC1E149-FEDA-8A4B-3807-6E50A8FDD889}"/>
              </a:ext>
            </a:extLst>
          </p:cNvPr>
          <p:cNvSpPr>
            <a:spLocks noGrp="1"/>
          </p:cNvSpPr>
          <p:nvPr>
            <p:ph type="sldNum" sz="quarter" idx="4"/>
          </p:nvPr>
        </p:nvSpPr>
        <p:spPr/>
        <p:txBody>
          <a:bodyPr/>
          <a:lstStyle/>
          <a:p>
            <a:fld id="{E3BE3087-6007-417D-8F40-E495BD2D19A4}" type="slidenum">
              <a:rPr lang="en-US" smtClean="0"/>
              <a:pPr/>
              <a:t>10</a:t>
            </a:fld>
            <a:endParaRPr lang="en-US"/>
          </a:p>
        </p:txBody>
      </p:sp>
      <p:pic>
        <p:nvPicPr>
          <p:cNvPr id="21" name="Picture 20" descr="A graph of different colored lines&#10;&#10;AI-generated content may be incorrect.">
            <a:extLst>
              <a:ext uri="{FF2B5EF4-FFF2-40B4-BE49-F238E27FC236}">
                <a16:creationId xmlns:a16="http://schemas.microsoft.com/office/drawing/2014/main" id="{DD2B3A22-8FB3-E082-8A24-95E4486BC677}"/>
              </a:ext>
            </a:extLst>
          </p:cNvPr>
          <p:cNvPicPr>
            <a:picLocks noChangeAspect="1"/>
          </p:cNvPicPr>
          <p:nvPr/>
        </p:nvPicPr>
        <p:blipFill>
          <a:blip r:embed="rId4"/>
          <a:stretch>
            <a:fillRect/>
          </a:stretch>
        </p:blipFill>
        <p:spPr>
          <a:xfrm>
            <a:off x="722848" y="1172338"/>
            <a:ext cx="5153074" cy="3344330"/>
          </a:xfrm>
          <a:prstGeom prst="rect">
            <a:avLst/>
          </a:prstGeom>
        </p:spPr>
      </p:pic>
      <p:pic>
        <p:nvPicPr>
          <p:cNvPr id="22" name="Picture 21" descr="A graph with different colored lines&#10;&#10;AI-generated content may be incorrect.">
            <a:extLst>
              <a:ext uri="{FF2B5EF4-FFF2-40B4-BE49-F238E27FC236}">
                <a16:creationId xmlns:a16="http://schemas.microsoft.com/office/drawing/2014/main" id="{D8C57DFA-8FE8-7875-5269-9B28D7286873}"/>
              </a:ext>
            </a:extLst>
          </p:cNvPr>
          <p:cNvPicPr>
            <a:picLocks noChangeAspect="1"/>
          </p:cNvPicPr>
          <p:nvPr/>
        </p:nvPicPr>
        <p:blipFill>
          <a:blip r:embed="rId5"/>
          <a:stretch>
            <a:fillRect/>
          </a:stretch>
        </p:blipFill>
        <p:spPr>
          <a:xfrm>
            <a:off x="6132191" y="1150022"/>
            <a:ext cx="5451473" cy="3388961"/>
          </a:xfrm>
          <a:prstGeom prst="rect">
            <a:avLst/>
          </a:prstGeom>
        </p:spPr>
      </p:pic>
      <p:sp>
        <p:nvSpPr>
          <p:cNvPr id="4" name="Title 6">
            <a:extLst>
              <a:ext uri="{FF2B5EF4-FFF2-40B4-BE49-F238E27FC236}">
                <a16:creationId xmlns:a16="http://schemas.microsoft.com/office/drawing/2014/main" id="{6E0A3333-657D-235D-1140-0B0526033D5B}"/>
              </a:ext>
            </a:extLst>
          </p:cNvPr>
          <p:cNvSpPr txBox="1">
            <a:spLocks/>
          </p:cNvSpPr>
          <p:nvPr/>
        </p:nvSpPr>
        <p:spPr>
          <a:xfrm>
            <a:off x="424448" y="196682"/>
            <a:ext cx="106870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243763"/>
                </a:solidFill>
                <a:latin typeface="Georgia" panose="02040502050405020303" pitchFamily="18" charset="0"/>
              </a:rPr>
              <a:t>Colorado – NCC vs. CC Trends</a:t>
            </a:r>
          </a:p>
        </p:txBody>
      </p:sp>
      <p:sp>
        <p:nvSpPr>
          <p:cNvPr id="8" name="TextBox 7">
            <a:extLst>
              <a:ext uri="{FF2B5EF4-FFF2-40B4-BE49-F238E27FC236}">
                <a16:creationId xmlns:a16="http://schemas.microsoft.com/office/drawing/2014/main" id="{9AC3C557-6588-9649-A264-0513A0502B76}"/>
              </a:ext>
            </a:extLst>
          </p:cNvPr>
          <p:cNvSpPr txBox="1"/>
          <p:nvPr/>
        </p:nvSpPr>
        <p:spPr>
          <a:xfrm>
            <a:off x="1080492" y="1461099"/>
            <a:ext cx="259690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Non-Climate</a:t>
            </a:r>
          </a:p>
        </p:txBody>
      </p:sp>
      <p:sp>
        <p:nvSpPr>
          <p:cNvPr id="10" name="TextBox 9">
            <a:extLst>
              <a:ext uri="{FF2B5EF4-FFF2-40B4-BE49-F238E27FC236}">
                <a16:creationId xmlns:a16="http://schemas.microsoft.com/office/drawing/2014/main" id="{2809C44C-307C-101F-33A4-BB84960ACCAF}"/>
              </a:ext>
            </a:extLst>
          </p:cNvPr>
          <p:cNvSpPr txBox="1"/>
          <p:nvPr/>
        </p:nvSpPr>
        <p:spPr>
          <a:xfrm>
            <a:off x="6404122" y="1342526"/>
            <a:ext cx="259690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Climate</a:t>
            </a:r>
          </a:p>
        </p:txBody>
      </p:sp>
      <p:sp>
        <p:nvSpPr>
          <p:cNvPr id="13" name="TextBox 12">
            <a:extLst>
              <a:ext uri="{FF2B5EF4-FFF2-40B4-BE49-F238E27FC236}">
                <a16:creationId xmlns:a16="http://schemas.microsoft.com/office/drawing/2014/main" id="{2B04DD89-FFDB-FB28-BCEF-B0831F7BB14A}"/>
              </a:ext>
            </a:extLst>
          </p:cNvPr>
          <p:cNvSpPr txBox="1"/>
          <p:nvPr/>
        </p:nvSpPr>
        <p:spPr>
          <a:xfrm>
            <a:off x="543959" y="4497261"/>
            <a:ext cx="11306934" cy="1815882"/>
          </a:xfrm>
          <a:prstGeom prst="rect">
            <a:avLst/>
          </a:prstGeom>
          <a:noFill/>
        </p:spPr>
        <p:txBody>
          <a:bodyPr wrap="square" rtlCol="0">
            <a:spAutoFit/>
          </a:bodyPr>
          <a:lstStyle/>
          <a:p>
            <a:r>
              <a:rPr lang="en-US" sz="1600" b="1" u="sng" dirty="0">
                <a:solidFill>
                  <a:srgbClr val="243763"/>
                </a:solidFill>
                <a:latin typeface="Corbel" panose="020B0503020204020204" pitchFamily="34" charset="0"/>
              </a:rPr>
              <a:t>Key Take Aways</a:t>
            </a:r>
          </a:p>
          <a:p>
            <a:pPr marL="171450" indent="-171450">
              <a:buFont typeface="Arial" panose="020B0604020202020204" pitchFamily="34" charset="0"/>
              <a:buChar char="•"/>
            </a:pPr>
            <a:r>
              <a:rPr lang="en-US" sz="1600" dirty="0">
                <a:solidFill>
                  <a:srgbClr val="243763"/>
                </a:solidFill>
                <a:latin typeface="Corbel" panose="020B0503020204020204" pitchFamily="34" charset="0"/>
              </a:rPr>
              <a:t>Climate-controlled (CC) units command a clear premium over non-climate controlled (NCC) units, especially for units smaller than 100 SF that have a greater than 2x premium</a:t>
            </a:r>
          </a:p>
          <a:p>
            <a:pPr marL="171450" indent="-171450">
              <a:buFont typeface="Arial" panose="020B0604020202020204" pitchFamily="34" charset="0"/>
              <a:buChar char="•"/>
            </a:pPr>
            <a:r>
              <a:rPr lang="en-US" sz="1600" dirty="0">
                <a:solidFill>
                  <a:srgbClr val="243763"/>
                </a:solidFill>
                <a:latin typeface="Corbel" panose="020B0503020204020204" pitchFamily="34" charset="0"/>
              </a:rPr>
              <a:t>Both CC and NCC rents have softened since 2022, and although CC units show a more severe drop in rent per SF, it has also shown signs of recovery that NC units haven’t yet</a:t>
            </a:r>
          </a:p>
          <a:p>
            <a:pPr marL="171450" indent="-171450">
              <a:buFont typeface="Arial" panose="020B0604020202020204" pitchFamily="34" charset="0"/>
              <a:buChar char="•"/>
            </a:pPr>
            <a:r>
              <a:rPr lang="en-US" sz="1600" dirty="0">
                <a:solidFill>
                  <a:srgbClr val="243763"/>
                </a:solidFill>
                <a:latin typeface="Corbel" panose="020B0503020204020204" pitchFamily="34" charset="0"/>
              </a:rPr>
              <a:t>Rent per SF in 2025 surpasses that of 2023 for CC units greater than 350 SF, indicating rates are bottoming out &amp; expecting an uprise in rates</a:t>
            </a:r>
            <a:endParaRPr lang="en-US" sz="1200" dirty="0">
              <a:solidFill>
                <a:srgbClr val="385493"/>
              </a:solidFill>
              <a:latin typeface="Corbel" panose="020B0503020204020204" pitchFamily="34" charset="0"/>
            </a:endParaRPr>
          </a:p>
        </p:txBody>
      </p:sp>
      <p:sp>
        <p:nvSpPr>
          <p:cNvPr id="5" name="TextBox 4">
            <a:extLst>
              <a:ext uri="{FF2B5EF4-FFF2-40B4-BE49-F238E27FC236}">
                <a16:creationId xmlns:a16="http://schemas.microsoft.com/office/drawing/2014/main" id="{CF3285D0-C743-C6A1-4EE6-7CC31A0D843F}"/>
              </a:ext>
            </a:extLst>
          </p:cNvPr>
          <p:cNvSpPr txBox="1"/>
          <p:nvPr/>
        </p:nvSpPr>
        <p:spPr>
          <a:xfrm>
            <a:off x="543959" y="6335458"/>
            <a:ext cx="11306934" cy="215444"/>
          </a:xfrm>
          <a:prstGeom prst="rect">
            <a:avLst/>
          </a:prstGeom>
          <a:noFill/>
        </p:spPr>
        <p:txBody>
          <a:bodyPr wrap="square" rtlCol="0">
            <a:spAutoFit/>
          </a:bodyPr>
          <a:lstStyle/>
          <a:p>
            <a:pPr marL="171450" indent="-171450">
              <a:buFont typeface="Arial" panose="020B0604020202020204" pitchFamily="34" charset="0"/>
              <a:buChar char="•"/>
            </a:pPr>
            <a:r>
              <a:rPr lang="en-US" sz="800" dirty="0">
                <a:solidFill>
                  <a:srgbClr val="243763"/>
                </a:solidFill>
                <a:latin typeface="Corbel" panose="020B0503020204020204" pitchFamily="34" charset="0"/>
              </a:rPr>
              <a:t>Data shown from 2025 is through 08-12-2025</a:t>
            </a:r>
          </a:p>
        </p:txBody>
      </p:sp>
    </p:spTree>
    <p:extLst>
      <p:ext uri="{BB962C8B-B14F-4D97-AF65-F5344CB8AC3E}">
        <p14:creationId xmlns:p14="http://schemas.microsoft.com/office/powerpoint/2010/main" val="3316273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3D168-B4FB-099B-A164-053FDB88A81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094E4F0-09BD-7B83-4D8E-EB5BB9BA31D8}"/>
              </a:ext>
            </a:extLst>
          </p:cNvPr>
          <p:cNvSpPr txBox="1"/>
          <p:nvPr/>
        </p:nvSpPr>
        <p:spPr>
          <a:xfrm>
            <a:off x="1523999" y="6556979"/>
            <a:ext cx="9144000" cy="184666"/>
          </a:xfrm>
          <a:prstGeom prst="rect">
            <a:avLst/>
          </a:prstGeom>
          <a:noFill/>
        </p:spPr>
        <p:txBody>
          <a:bodyPr wrap="square">
            <a:spAutoFit/>
          </a:bodyPr>
          <a:lstStyle/>
          <a:p>
            <a:pPr algn="ctr"/>
            <a:r>
              <a:rPr lang="en-US" sz="600">
                <a:solidFill>
                  <a:srgbClr val="243763"/>
                </a:solidFill>
                <a:latin typeface="Corbel" panose="020B0503020204020204" pitchFamily="34" charset="0"/>
              </a:rPr>
              <a:t>This document contains confidential and proprietary information about Storage Star and is intended solely for the recipient. It may not be distributed, copied, or disclosed without prior written consent from Storage Star. Unauthorized use is prohibited.</a:t>
            </a:r>
            <a:endParaRPr lang="en-US" sz="600">
              <a:solidFill>
                <a:srgbClr val="243763"/>
              </a:solidFill>
            </a:endParaRPr>
          </a:p>
        </p:txBody>
      </p:sp>
      <p:pic>
        <p:nvPicPr>
          <p:cNvPr id="9" name="Picture 8" descr="A blue oval sign with white text and a yellow star&#10;&#10;AI-generated content may be incorrect.">
            <a:extLst>
              <a:ext uri="{FF2B5EF4-FFF2-40B4-BE49-F238E27FC236}">
                <a16:creationId xmlns:a16="http://schemas.microsoft.com/office/drawing/2014/main" id="{2EC46F0B-6E48-78F2-24AE-18AF2EB7AD54}"/>
              </a:ext>
            </a:extLst>
          </p:cNvPr>
          <p:cNvPicPr>
            <a:picLocks noChangeAspect="1"/>
          </p:cNvPicPr>
          <p:nvPr/>
        </p:nvPicPr>
        <p:blipFill>
          <a:blip r:embed="rId3"/>
          <a:stretch>
            <a:fillRect/>
          </a:stretch>
        </p:blipFill>
        <p:spPr>
          <a:xfrm>
            <a:off x="11081796" y="283847"/>
            <a:ext cx="770627" cy="512959"/>
          </a:xfrm>
          <a:prstGeom prst="rect">
            <a:avLst/>
          </a:prstGeom>
        </p:spPr>
      </p:pic>
      <p:cxnSp>
        <p:nvCxnSpPr>
          <p:cNvPr id="11" name="Straight Connector 10">
            <a:extLst>
              <a:ext uri="{FF2B5EF4-FFF2-40B4-BE49-F238E27FC236}">
                <a16:creationId xmlns:a16="http://schemas.microsoft.com/office/drawing/2014/main" id="{D90DBCCA-CC9F-098F-78EA-A251766FDC10}"/>
              </a:ext>
            </a:extLst>
          </p:cNvPr>
          <p:cNvCxnSpPr>
            <a:cxnSpLocks/>
          </p:cNvCxnSpPr>
          <p:nvPr/>
        </p:nvCxnSpPr>
        <p:spPr>
          <a:xfrm flipH="1">
            <a:off x="424448" y="270879"/>
            <a:ext cx="10448340" cy="0"/>
          </a:xfrm>
          <a:prstGeom prst="line">
            <a:avLst/>
          </a:prstGeom>
          <a:ln w="9525">
            <a:solidFill>
              <a:srgbClr val="F6C84C"/>
            </a:solidFill>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D59BAADE-32E8-D65E-F328-82B3CD542CC9}"/>
              </a:ext>
            </a:extLst>
          </p:cNvPr>
          <p:cNvSpPr>
            <a:spLocks noGrp="1"/>
          </p:cNvSpPr>
          <p:nvPr>
            <p:ph type="sldNum" sz="quarter" idx="4"/>
          </p:nvPr>
        </p:nvSpPr>
        <p:spPr/>
        <p:txBody>
          <a:bodyPr/>
          <a:lstStyle/>
          <a:p>
            <a:fld id="{E3BE3087-6007-417D-8F40-E495BD2D19A4}" type="slidenum">
              <a:rPr lang="en-US" smtClean="0"/>
              <a:pPr/>
              <a:t>11</a:t>
            </a:fld>
            <a:endParaRPr lang="en-US"/>
          </a:p>
        </p:txBody>
      </p:sp>
      <p:pic>
        <p:nvPicPr>
          <p:cNvPr id="10" name="Picture 9" descr="A graph of different colored lines&#10;&#10;AI-generated content may be incorrect.">
            <a:extLst>
              <a:ext uri="{FF2B5EF4-FFF2-40B4-BE49-F238E27FC236}">
                <a16:creationId xmlns:a16="http://schemas.microsoft.com/office/drawing/2014/main" id="{87E9B861-39EB-9ECC-1F46-5DACCD5C5276}"/>
              </a:ext>
            </a:extLst>
          </p:cNvPr>
          <p:cNvPicPr>
            <a:picLocks noChangeAspect="1"/>
          </p:cNvPicPr>
          <p:nvPr/>
        </p:nvPicPr>
        <p:blipFill>
          <a:blip r:embed="rId4"/>
          <a:stretch>
            <a:fillRect/>
          </a:stretch>
        </p:blipFill>
        <p:spPr>
          <a:xfrm>
            <a:off x="546557" y="1195288"/>
            <a:ext cx="5682870" cy="3640589"/>
          </a:xfrm>
          <a:prstGeom prst="rect">
            <a:avLst/>
          </a:prstGeom>
        </p:spPr>
      </p:pic>
      <p:sp>
        <p:nvSpPr>
          <p:cNvPr id="4" name="Title 6">
            <a:extLst>
              <a:ext uri="{FF2B5EF4-FFF2-40B4-BE49-F238E27FC236}">
                <a16:creationId xmlns:a16="http://schemas.microsoft.com/office/drawing/2014/main" id="{A3B482F3-32A9-CBA4-42D5-D05F687CEAFE}"/>
              </a:ext>
            </a:extLst>
          </p:cNvPr>
          <p:cNvSpPr txBox="1">
            <a:spLocks/>
          </p:cNvSpPr>
          <p:nvPr/>
        </p:nvSpPr>
        <p:spPr>
          <a:xfrm>
            <a:off x="539109" y="175013"/>
            <a:ext cx="106870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243763"/>
                </a:solidFill>
                <a:latin typeface="Georgia" panose="02040502050405020303" pitchFamily="18" charset="0"/>
              </a:rPr>
              <a:t>Texas – Overall Market Trends </a:t>
            </a:r>
          </a:p>
        </p:txBody>
      </p:sp>
      <p:pic>
        <p:nvPicPr>
          <p:cNvPr id="7" name="Picture 6" descr="A graph of a number of rentals&#10;&#10;AI-generated content may be incorrect.">
            <a:extLst>
              <a:ext uri="{FF2B5EF4-FFF2-40B4-BE49-F238E27FC236}">
                <a16:creationId xmlns:a16="http://schemas.microsoft.com/office/drawing/2014/main" id="{05610D8C-26B5-2A4A-A82F-DFB80D782E47}"/>
              </a:ext>
            </a:extLst>
          </p:cNvPr>
          <p:cNvPicPr>
            <a:picLocks noChangeAspect="1"/>
          </p:cNvPicPr>
          <p:nvPr/>
        </p:nvPicPr>
        <p:blipFill>
          <a:blip r:embed="rId5"/>
          <a:stretch>
            <a:fillRect/>
          </a:stretch>
        </p:blipFill>
        <p:spPr>
          <a:xfrm>
            <a:off x="6229426" y="1195288"/>
            <a:ext cx="5571475" cy="3605073"/>
          </a:xfrm>
          <a:prstGeom prst="rect">
            <a:avLst/>
          </a:prstGeom>
        </p:spPr>
      </p:pic>
      <p:sp>
        <p:nvSpPr>
          <p:cNvPr id="12" name="TextBox 11">
            <a:extLst>
              <a:ext uri="{FF2B5EF4-FFF2-40B4-BE49-F238E27FC236}">
                <a16:creationId xmlns:a16="http://schemas.microsoft.com/office/drawing/2014/main" id="{660BA028-2F10-84CE-5EC5-5DAA998A0BF0}"/>
              </a:ext>
            </a:extLst>
          </p:cNvPr>
          <p:cNvSpPr txBox="1"/>
          <p:nvPr/>
        </p:nvSpPr>
        <p:spPr>
          <a:xfrm>
            <a:off x="546557" y="4816686"/>
            <a:ext cx="11306934" cy="1569660"/>
          </a:xfrm>
          <a:prstGeom prst="rect">
            <a:avLst/>
          </a:prstGeom>
          <a:noFill/>
        </p:spPr>
        <p:txBody>
          <a:bodyPr wrap="square" rtlCol="0">
            <a:spAutoFit/>
          </a:bodyPr>
          <a:lstStyle/>
          <a:p>
            <a:r>
              <a:rPr lang="en-US" sz="1600" b="1" u="sng" dirty="0">
                <a:solidFill>
                  <a:srgbClr val="243763"/>
                </a:solidFill>
                <a:latin typeface="Corbel" panose="020B0503020204020204" pitchFamily="34" charset="0"/>
              </a:rPr>
              <a:t>Key Take Aways</a:t>
            </a:r>
          </a:p>
          <a:p>
            <a:pPr marL="171450" indent="-171450">
              <a:buFont typeface="Arial" panose="020B0604020202020204" pitchFamily="34" charset="0"/>
              <a:buChar char="•"/>
            </a:pPr>
            <a:r>
              <a:rPr lang="en-US" sz="1600" dirty="0">
                <a:solidFill>
                  <a:srgbClr val="243763"/>
                </a:solidFill>
                <a:latin typeface="Corbel" panose="020B0503020204020204" pitchFamily="34" charset="0"/>
              </a:rPr>
              <a:t>2025 yearly total rentals are expected to surpass 2023 by ~ 19% (~956 rentals), signaling demand is still strong despite weaker pricing power</a:t>
            </a:r>
          </a:p>
          <a:p>
            <a:pPr marL="171450" indent="-171450">
              <a:buFont typeface="Arial" panose="020B0604020202020204" pitchFamily="34" charset="0"/>
              <a:buChar char="•"/>
            </a:pPr>
            <a:r>
              <a:rPr lang="en-US" sz="1600" dirty="0">
                <a:solidFill>
                  <a:srgbClr val="243763"/>
                </a:solidFill>
                <a:latin typeface="Corbel" panose="020B0503020204020204" pitchFamily="34" charset="0"/>
              </a:rPr>
              <a:t>Texas depicts the most extreme example of the power curves flattening</a:t>
            </a:r>
          </a:p>
          <a:p>
            <a:pPr marL="171450" indent="-171450">
              <a:buFont typeface="Arial" panose="020B0604020202020204" pitchFamily="34" charset="0"/>
              <a:buChar char="•"/>
            </a:pPr>
            <a:r>
              <a:rPr lang="en-US" sz="1600" dirty="0">
                <a:solidFill>
                  <a:srgbClr val="243763"/>
                </a:solidFill>
                <a:latin typeface="Corbel" panose="020B0503020204020204" pitchFamily="34" charset="0"/>
              </a:rPr>
              <a:t>Rent curves peaked in 2022-2023 and have since declined, with units less than 100 SF showing the steepest decline. Larger units (&gt;400 SF) show flatter trend lines</a:t>
            </a:r>
            <a:endParaRPr lang="en-US" sz="1200" dirty="0">
              <a:solidFill>
                <a:srgbClr val="385493"/>
              </a:solidFill>
              <a:latin typeface="Corbel" panose="020B0503020204020204" pitchFamily="34" charset="0"/>
            </a:endParaRPr>
          </a:p>
        </p:txBody>
      </p:sp>
      <p:sp>
        <p:nvSpPr>
          <p:cNvPr id="5" name="TextBox 4">
            <a:extLst>
              <a:ext uri="{FF2B5EF4-FFF2-40B4-BE49-F238E27FC236}">
                <a16:creationId xmlns:a16="http://schemas.microsoft.com/office/drawing/2014/main" id="{5EC9E2D6-21C7-FF8E-3B0E-BBB84F8936DB}"/>
              </a:ext>
            </a:extLst>
          </p:cNvPr>
          <p:cNvSpPr txBox="1"/>
          <p:nvPr/>
        </p:nvSpPr>
        <p:spPr>
          <a:xfrm>
            <a:off x="493967" y="6341535"/>
            <a:ext cx="11306934" cy="215444"/>
          </a:xfrm>
          <a:prstGeom prst="rect">
            <a:avLst/>
          </a:prstGeom>
          <a:noFill/>
        </p:spPr>
        <p:txBody>
          <a:bodyPr wrap="square" rtlCol="0">
            <a:spAutoFit/>
          </a:bodyPr>
          <a:lstStyle/>
          <a:p>
            <a:pPr marL="171450" indent="-171450">
              <a:buFont typeface="Arial" panose="020B0604020202020204" pitchFamily="34" charset="0"/>
              <a:buChar char="•"/>
            </a:pPr>
            <a:r>
              <a:rPr lang="en-US" sz="800" dirty="0">
                <a:solidFill>
                  <a:srgbClr val="243763"/>
                </a:solidFill>
                <a:latin typeface="Corbel" panose="020B0503020204020204" pitchFamily="34" charset="0"/>
              </a:rPr>
              <a:t>Data shown from 2025 is through 08-12-2025</a:t>
            </a:r>
          </a:p>
        </p:txBody>
      </p:sp>
    </p:spTree>
    <p:extLst>
      <p:ext uri="{BB962C8B-B14F-4D97-AF65-F5344CB8AC3E}">
        <p14:creationId xmlns:p14="http://schemas.microsoft.com/office/powerpoint/2010/main" val="3788809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70F30-12C2-46E8-3C14-3CE29D3E69B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4E8F780-1D4E-960A-BB2C-E3CBA051728C}"/>
              </a:ext>
            </a:extLst>
          </p:cNvPr>
          <p:cNvSpPr txBox="1"/>
          <p:nvPr/>
        </p:nvSpPr>
        <p:spPr>
          <a:xfrm>
            <a:off x="1523999" y="6556979"/>
            <a:ext cx="9144000" cy="184666"/>
          </a:xfrm>
          <a:prstGeom prst="rect">
            <a:avLst/>
          </a:prstGeom>
          <a:noFill/>
        </p:spPr>
        <p:txBody>
          <a:bodyPr wrap="square">
            <a:spAutoFit/>
          </a:bodyPr>
          <a:lstStyle/>
          <a:p>
            <a:pPr algn="ctr"/>
            <a:r>
              <a:rPr lang="en-US" sz="600">
                <a:solidFill>
                  <a:srgbClr val="243763"/>
                </a:solidFill>
                <a:latin typeface="Corbel" panose="020B0503020204020204" pitchFamily="34" charset="0"/>
              </a:rPr>
              <a:t>This document contains confidential and proprietary information about Storage Star and is intended solely for the recipient. It may not be distributed, copied, or disclosed without prior written consent from Storage Star. Unauthorized use is prohibited.</a:t>
            </a:r>
            <a:endParaRPr lang="en-US" sz="600">
              <a:solidFill>
                <a:srgbClr val="243763"/>
              </a:solidFill>
            </a:endParaRPr>
          </a:p>
        </p:txBody>
      </p:sp>
      <p:pic>
        <p:nvPicPr>
          <p:cNvPr id="9" name="Picture 8" descr="A blue oval sign with white text and a yellow star&#10;&#10;AI-generated content may be incorrect.">
            <a:extLst>
              <a:ext uri="{FF2B5EF4-FFF2-40B4-BE49-F238E27FC236}">
                <a16:creationId xmlns:a16="http://schemas.microsoft.com/office/drawing/2014/main" id="{B091FF8E-8500-9ECB-6668-BF9A2216AC8E}"/>
              </a:ext>
            </a:extLst>
          </p:cNvPr>
          <p:cNvPicPr>
            <a:picLocks noChangeAspect="1"/>
          </p:cNvPicPr>
          <p:nvPr/>
        </p:nvPicPr>
        <p:blipFill>
          <a:blip r:embed="rId3"/>
          <a:stretch>
            <a:fillRect/>
          </a:stretch>
        </p:blipFill>
        <p:spPr>
          <a:xfrm>
            <a:off x="11081796" y="283847"/>
            <a:ext cx="770627" cy="512959"/>
          </a:xfrm>
          <a:prstGeom prst="rect">
            <a:avLst/>
          </a:prstGeom>
        </p:spPr>
      </p:pic>
      <p:cxnSp>
        <p:nvCxnSpPr>
          <p:cNvPr id="11" name="Straight Connector 10">
            <a:extLst>
              <a:ext uri="{FF2B5EF4-FFF2-40B4-BE49-F238E27FC236}">
                <a16:creationId xmlns:a16="http://schemas.microsoft.com/office/drawing/2014/main" id="{612B7065-D55B-5F2E-85EB-08D28F90BBCB}"/>
              </a:ext>
            </a:extLst>
          </p:cNvPr>
          <p:cNvCxnSpPr>
            <a:cxnSpLocks/>
          </p:cNvCxnSpPr>
          <p:nvPr/>
        </p:nvCxnSpPr>
        <p:spPr>
          <a:xfrm flipH="1">
            <a:off x="424448" y="270879"/>
            <a:ext cx="10448340" cy="0"/>
          </a:xfrm>
          <a:prstGeom prst="line">
            <a:avLst/>
          </a:prstGeom>
          <a:ln w="9525">
            <a:solidFill>
              <a:srgbClr val="F6C84C"/>
            </a:solidFill>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85E6CE7C-8F7E-C546-BC3B-AA6DBBEA4283}"/>
              </a:ext>
            </a:extLst>
          </p:cNvPr>
          <p:cNvSpPr>
            <a:spLocks noGrp="1"/>
          </p:cNvSpPr>
          <p:nvPr>
            <p:ph type="sldNum" sz="quarter" idx="4"/>
          </p:nvPr>
        </p:nvSpPr>
        <p:spPr/>
        <p:txBody>
          <a:bodyPr/>
          <a:lstStyle/>
          <a:p>
            <a:fld id="{E3BE3087-6007-417D-8F40-E495BD2D19A4}" type="slidenum">
              <a:rPr lang="en-US" smtClean="0"/>
              <a:pPr/>
              <a:t>12</a:t>
            </a:fld>
            <a:endParaRPr lang="en-US"/>
          </a:p>
        </p:txBody>
      </p:sp>
      <p:pic>
        <p:nvPicPr>
          <p:cNvPr id="16" name="Picture 15" descr="A graph of different colored lines&#10;&#10;AI-generated content may be incorrect.">
            <a:extLst>
              <a:ext uri="{FF2B5EF4-FFF2-40B4-BE49-F238E27FC236}">
                <a16:creationId xmlns:a16="http://schemas.microsoft.com/office/drawing/2014/main" id="{47DC39C9-3C61-4DBD-D207-3F9F90D5B9FE}"/>
              </a:ext>
            </a:extLst>
          </p:cNvPr>
          <p:cNvPicPr>
            <a:picLocks noChangeAspect="1"/>
          </p:cNvPicPr>
          <p:nvPr/>
        </p:nvPicPr>
        <p:blipFill>
          <a:blip r:embed="rId4"/>
          <a:stretch>
            <a:fillRect/>
          </a:stretch>
        </p:blipFill>
        <p:spPr>
          <a:xfrm>
            <a:off x="539108" y="1200283"/>
            <a:ext cx="5556891" cy="3381427"/>
          </a:xfrm>
          <a:prstGeom prst="rect">
            <a:avLst/>
          </a:prstGeom>
        </p:spPr>
      </p:pic>
      <p:pic>
        <p:nvPicPr>
          <p:cNvPr id="17" name="Picture 16" descr="A graph of different colored lines&#10;&#10;AI-generated content may be incorrect.">
            <a:extLst>
              <a:ext uri="{FF2B5EF4-FFF2-40B4-BE49-F238E27FC236}">
                <a16:creationId xmlns:a16="http://schemas.microsoft.com/office/drawing/2014/main" id="{EB1FE6E6-29B8-A73E-26F8-9DBFC175E275}"/>
              </a:ext>
            </a:extLst>
          </p:cNvPr>
          <p:cNvPicPr>
            <a:picLocks noChangeAspect="1"/>
          </p:cNvPicPr>
          <p:nvPr/>
        </p:nvPicPr>
        <p:blipFill>
          <a:blip r:embed="rId5"/>
          <a:stretch>
            <a:fillRect/>
          </a:stretch>
        </p:blipFill>
        <p:spPr>
          <a:xfrm>
            <a:off x="6326997" y="1356186"/>
            <a:ext cx="5440555" cy="3310637"/>
          </a:xfrm>
          <a:prstGeom prst="rect">
            <a:avLst/>
          </a:prstGeom>
        </p:spPr>
      </p:pic>
      <p:sp>
        <p:nvSpPr>
          <p:cNvPr id="6" name="TextBox 5">
            <a:extLst>
              <a:ext uri="{FF2B5EF4-FFF2-40B4-BE49-F238E27FC236}">
                <a16:creationId xmlns:a16="http://schemas.microsoft.com/office/drawing/2014/main" id="{4E3093F8-5E69-2D45-6949-738425DE76C7}"/>
              </a:ext>
            </a:extLst>
          </p:cNvPr>
          <p:cNvSpPr txBox="1"/>
          <p:nvPr/>
        </p:nvSpPr>
        <p:spPr>
          <a:xfrm>
            <a:off x="1010577" y="1422218"/>
            <a:ext cx="259690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Non-Climate</a:t>
            </a:r>
          </a:p>
        </p:txBody>
      </p:sp>
      <p:sp>
        <p:nvSpPr>
          <p:cNvPr id="7" name="TextBox 6">
            <a:extLst>
              <a:ext uri="{FF2B5EF4-FFF2-40B4-BE49-F238E27FC236}">
                <a16:creationId xmlns:a16="http://schemas.microsoft.com/office/drawing/2014/main" id="{CEADA318-6136-5AB6-9F95-2C75F5C3448E}"/>
              </a:ext>
            </a:extLst>
          </p:cNvPr>
          <p:cNvSpPr txBox="1"/>
          <p:nvPr/>
        </p:nvSpPr>
        <p:spPr>
          <a:xfrm>
            <a:off x="6660773" y="1550564"/>
            <a:ext cx="259690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Climate</a:t>
            </a:r>
          </a:p>
        </p:txBody>
      </p:sp>
      <p:sp>
        <p:nvSpPr>
          <p:cNvPr id="12" name="TextBox 11">
            <a:extLst>
              <a:ext uri="{FF2B5EF4-FFF2-40B4-BE49-F238E27FC236}">
                <a16:creationId xmlns:a16="http://schemas.microsoft.com/office/drawing/2014/main" id="{45901AC9-ACF4-CDD9-07F4-08DC38EB3FCD}"/>
              </a:ext>
            </a:extLst>
          </p:cNvPr>
          <p:cNvSpPr txBox="1"/>
          <p:nvPr/>
        </p:nvSpPr>
        <p:spPr>
          <a:xfrm>
            <a:off x="539108" y="4478359"/>
            <a:ext cx="11306934" cy="2062103"/>
          </a:xfrm>
          <a:prstGeom prst="rect">
            <a:avLst/>
          </a:prstGeom>
          <a:noFill/>
        </p:spPr>
        <p:txBody>
          <a:bodyPr wrap="square" rtlCol="0">
            <a:spAutoFit/>
          </a:bodyPr>
          <a:lstStyle/>
          <a:p>
            <a:r>
              <a:rPr lang="en-US" sz="1600" b="1" u="sng" dirty="0">
                <a:solidFill>
                  <a:srgbClr val="243763"/>
                </a:solidFill>
                <a:latin typeface="Corbel" panose="020B0503020204020204" pitchFamily="34" charset="0"/>
              </a:rPr>
              <a:t>Key Take Aways</a:t>
            </a:r>
          </a:p>
          <a:p>
            <a:pPr marL="171450" indent="-171450">
              <a:buFont typeface="Arial" panose="020B0604020202020204" pitchFamily="34" charset="0"/>
              <a:buChar char="•"/>
            </a:pPr>
            <a:r>
              <a:rPr lang="en-US" sz="1600" dirty="0">
                <a:solidFill>
                  <a:srgbClr val="243763"/>
                </a:solidFill>
                <a:latin typeface="Corbel" panose="020B0503020204020204" pitchFamily="34" charset="0"/>
              </a:rPr>
              <a:t>As seen with Colorado, climate-controlled (CC) units command a clear premium over non-climate controlled (NCC) units, especially for units smaller than 100 SF</a:t>
            </a:r>
          </a:p>
          <a:p>
            <a:pPr marL="171450" indent="-171450">
              <a:buFont typeface="Arial" panose="020B0604020202020204" pitchFamily="34" charset="0"/>
              <a:buChar char="•"/>
            </a:pPr>
            <a:r>
              <a:rPr lang="en-US" sz="1600" dirty="0">
                <a:solidFill>
                  <a:srgbClr val="243763"/>
                </a:solidFill>
                <a:latin typeface="Corbel" panose="020B0503020204020204" pitchFamily="34" charset="0"/>
              </a:rPr>
              <a:t>For both CC and NCC, 2024 and 2025 are the flattest curves we have seen, with the largest drop between 2023 and 2024 for NCC units. For NCC, it has dropped over 50% from 2023 to 2025</a:t>
            </a:r>
          </a:p>
          <a:p>
            <a:pPr marL="171450" indent="-171450">
              <a:buFont typeface="Arial" panose="020B0604020202020204" pitchFamily="34" charset="0"/>
              <a:buChar char="•"/>
            </a:pPr>
            <a:r>
              <a:rPr lang="en-US" sz="1600" dirty="0">
                <a:solidFill>
                  <a:srgbClr val="243763"/>
                </a:solidFill>
                <a:latin typeface="Corbel" panose="020B0503020204020204" pitchFamily="34" charset="0"/>
              </a:rPr>
              <a:t>Both CC and NCC rents have softened since 2022 with larger CC units having higher rent per SF than 2022 prices. This means we are seeing a recovery on CC units that we haven’t seen on NCC units</a:t>
            </a:r>
          </a:p>
          <a:p>
            <a:endParaRPr lang="en-US" sz="1600" dirty="0">
              <a:solidFill>
                <a:srgbClr val="243763"/>
              </a:solidFill>
              <a:latin typeface="Corbel" panose="020B0503020204020204" pitchFamily="34" charset="0"/>
            </a:endParaRPr>
          </a:p>
        </p:txBody>
      </p:sp>
      <p:sp>
        <p:nvSpPr>
          <p:cNvPr id="13" name="Title 6">
            <a:extLst>
              <a:ext uri="{FF2B5EF4-FFF2-40B4-BE49-F238E27FC236}">
                <a16:creationId xmlns:a16="http://schemas.microsoft.com/office/drawing/2014/main" id="{E1EFA268-404E-7B57-8855-BABA541CAA37}"/>
              </a:ext>
            </a:extLst>
          </p:cNvPr>
          <p:cNvSpPr txBox="1">
            <a:spLocks/>
          </p:cNvSpPr>
          <p:nvPr/>
        </p:nvSpPr>
        <p:spPr>
          <a:xfrm>
            <a:off x="424448" y="196682"/>
            <a:ext cx="106870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243763"/>
                </a:solidFill>
                <a:latin typeface="Georgia" panose="02040502050405020303" pitchFamily="18" charset="0"/>
              </a:rPr>
              <a:t>Texas – NCC vs. CC Trends</a:t>
            </a:r>
          </a:p>
        </p:txBody>
      </p:sp>
      <p:sp>
        <p:nvSpPr>
          <p:cNvPr id="4" name="TextBox 3">
            <a:extLst>
              <a:ext uri="{FF2B5EF4-FFF2-40B4-BE49-F238E27FC236}">
                <a16:creationId xmlns:a16="http://schemas.microsoft.com/office/drawing/2014/main" id="{42025444-4372-C03F-87D9-B34A9F5F6247}"/>
              </a:ext>
            </a:extLst>
          </p:cNvPr>
          <p:cNvSpPr txBox="1"/>
          <p:nvPr/>
        </p:nvSpPr>
        <p:spPr>
          <a:xfrm>
            <a:off x="539108" y="6341875"/>
            <a:ext cx="11306934" cy="215444"/>
          </a:xfrm>
          <a:prstGeom prst="rect">
            <a:avLst/>
          </a:prstGeom>
          <a:noFill/>
        </p:spPr>
        <p:txBody>
          <a:bodyPr wrap="square" rtlCol="0">
            <a:spAutoFit/>
          </a:bodyPr>
          <a:lstStyle/>
          <a:p>
            <a:pPr marL="171450" indent="-171450">
              <a:buFont typeface="Arial" panose="020B0604020202020204" pitchFamily="34" charset="0"/>
              <a:buChar char="•"/>
            </a:pPr>
            <a:r>
              <a:rPr lang="en-US" sz="800" dirty="0">
                <a:solidFill>
                  <a:srgbClr val="243763"/>
                </a:solidFill>
                <a:latin typeface="Corbel" panose="020B0503020204020204" pitchFamily="34" charset="0"/>
              </a:rPr>
              <a:t>Data shown from 2025 is through 08-12-2025</a:t>
            </a:r>
          </a:p>
        </p:txBody>
      </p:sp>
    </p:spTree>
    <p:extLst>
      <p:ext uri="{BB962C8B-B14F-4D97-AF65-F5344CB8AC3E}">
        <p14:creationId xmlns:p14="http://schemas.microsoft.com/office/powerpoint/2010/main" val="373066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0D802-0382-6A9A-DC34-A611E1EA1B4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5335BBC-DD0A-02A8-EC5F-CCF9B2990130}"/>
              </a:ext>
            </a:extLst>
          </p:cNvPr>
          <p:cNvSpPr txBox="1"/>
          <p:nvPr/>
        </p:nvSpPr>
        <p:spPr>
          <a:xfrm>
            <a:off x="1523999" y="6556979"/>
            <a:ext cx="9144000" cy="184666"/>
          </a:xfrm>
          <a:prstGeom prst="rect">
            <a:avLst/>
          </a:prstGeom>
          <a:noFill/>
        </p:spPr>
        <p:txBody>
          <a:bodyPr wrap="square">
            <a:spAutoFit/>
          </a:bodyPr>
          <a:lstStyle/>
          <a:p>
            <a:pPr algn="ctr"/>
            <a:r>
              <a:rPr lang="en-US" sz="600">
                <a:solidFill>
                  <a:srgbClr val="243763"/>
                </a:solidFill>
                <a:latin typeface="Corbel" panose="020B0503020204020204" pitchFamily="34" charset="0"/>
              </a:rPr>
              <a:t>This document contains confidential and proprietary information about Storage Star and is intended solely for the recipient. It may not be distributed, copied, or disclosed without prior written consent from Storage Star. Unauthorized use is prohibited.</a:t>
            </a:r>
            <a:endParaRPr lang="en-US" sz="600">
              <a:solidFill>
                <a:srgbClr val="243763"/>
              </a:solidFill>
            </a:endParaRPr>
          </a:p>
        </p:txBody>
      </p:sp>
      <p:pic>
        <p:nvPicPr>
          <p:cNvPr id="9" name="Picture 8" descr="A blue oval sign with white text and a yellow star&#10;&#10;AI-generated content may be incorrect.">
            <a:extLst>
              <a:ext uri="{FF2B5EF4-FFF2-40B4-BE49-F238E27FC236}">
                <a16:creationId xmlns:a16="http://schemas.microsoft.com/office/drawing/2014/main" id="{04EA38F1-B7AB-2F86-51A0-7D8D378D1F3F}"/>
              </a:ext>
            </a:extLst>
          </p:cNvPr>
          <p:cNvPicPr>
            <a:picLocks noChangeAspect="1"/>
          </p:cNvPicPr>
          <p:nvPr/>
        </p:nvPicPr>
        <p:blipFill>
          <a:blip r:embed="rId3"/>
          <a:stretch>
            <a:fillRect/>
          </a:stretch>
        </p:blipFill>
        <p:spPr>
          <a:xfrm>
            <a:off x="11081796" y="283847"/>
            <a:ext cx="770627" cy="512959"/>
          </a:xfrm>
          <a:prstGeom prst="rect">
            <a:avLst/>
          </a:prstGeom>
        </p:spPr>
      </p:pic>
      <p:cxnSp>
        <p:nvCxnSpPr>
          <p:cNvPr id="11" name="Straight Connector 10">
            <a:extLst>
              <a:ext uri="{FF2B5EF4-FFF2-40B4-BE49-F238E27FC236}">
                <a16:creationId xmlns:a16="http://schemas.microsoft.com/office/drawing/2014/main" id="{88B0D302-9731-7800-28F5-E43FF5370055}"/>
              </a:ext>
            </a:extLst>
          </p:cNvPr>
          <p:cNvCxnSpPr>
            <a:cxnSpLocks/>
          </p:cNvCxnSpPr>
          <p:nvPr/>
        </p:nvCxnSpPr>
        <p:spPr>
          <a:xfrm flipH="1">
            <a:off x="424448" y="270879"/>
            <a:ext cx="10448340" cy="0"/>
          </a:xfrm>
          <a:prstGeom prst="line">
            <a:avLst/>
          </a:prstGeom>
          <a:ln w="9525">
            <a:solidFill>
              <a:srgbClr val="F6C84C"/>
            </a:solidFill>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2A0D1BD7-59AB-C0F8-965A-61EC7EFA1A66}"/>
              </a:ext>
            </a:extLst>
          </p:cNvPr>
          <p:cNvSpPr>
            <a:spLocks noGrp="1"/>
          </p:cNvSpPr>
          <p:nvPr>
            <p:ph type="sldNum" sz="quarter" idx="4"/>
          </p:nvPr>
        </p:nvSpPr>
        <p:spPr/>
        <p:txBody>
          <a:bodyPr/>
          <a:lstStyle/>
          <a:p>
            <a:fld id="{E3BE3087-6007-417D-8F40-E495BD2D19A4}" type="slidenum">
              <a:rPr lang="en-US" smtClean="0"/>
              <a:pPr/>
              <a:t>13</a:t>
            </a:fld>
            <a:endParaRPr lang="en-US"/>
          </a:p>
        </p:txBody>
      </p:sp>
      <p:pic>
        <p:nvPicPr>
          <p:cNvPr id="5" name="Picture 4" descr="A graph of different colored lines&#10;&#10;AI-generated content may be incorrect.">
            <a:extLst>
              <a:ext uri="{FF2B5EF4-FFF2-40B4-BE49-F238E27FC236}">
                <a16:creationId xmlns:a16="http://schemas.microsoft.com/office/drawing/2014/main" id="{A081B3DC-F817-3FC8-6856-63D8BECFE3CC}"/>
              </a:ext>
            </a:extLst>
          </p:cNvPr>
          <p:cNvPicPr>
            <a:picLocks noChangeAspect="1"/>
          </p:cNvPicPr>
          <p:nvPr/>
        </p:nvPicPr>
        <p:blipFill>
          <a:blip r:embed="rId4"/>
          <a:stretch>
            <a:fillRect/>
          </a:stretch>
        </p:blipFill>
        <p:spPr>
          <a:xfrm>
            <a:off x="514571" y="1287829"/>
            <a:ext cx="5355053" cy="3328816"/>
          </a:xfrm>
          <a:prstGeom prst="rect">
            <a:avLst/>
          </a:prstGeom>
        </p:spPr>
      </p:pic>
      <p:sp>
        <p:nvSpPr>
          <p:cNvPr id="4" name="Title 6">
            <a:extLst>
              <a:ext uri="{FF2B5EF4-FFF2-40B4-BE49-F238E27FC236}">
                <a16:creationId xmlns:a16="http://schemas.microsoft.com/office/drawing/2014/main" id="{0B902F9B-4F44-26E4-F2E2-57825669B226}"/>
              </a:ext>
            </a:extLst>
          </p:cNvPr>
          <p:cNvSpPr txBox="1">
            <a:spLocks/>
          </p:cNvSpPr>
          <p:nvPr/>
        </p:nvSpPr>
        <p:spPr>
          <a:xfrm>
            <a:off x="449256" y="134024"/>
            <a:ext cx="106870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243763"/>
                </a:solidFill>
                <a:latin typeface="Georgia" panose="02040502050405020303" pitchFamily="18" charset="0"/>
              </a:rPr>
              <a:t>Utah – Overall Market Trends</a:t>
            </a:r>
          </a:p>
        </p:txBody>
      </p:sp>
      <p:pic>
        <p:nvPicPr>
          <p:cNvPr id="8" name="Picture 7" descr="A graph of a number of rentals&#10;&#10;AI-generated content may be incorrect.">
            <a:extLst>
              <a:ext uri="{FF2B5EF4-FFF2-40B4-BE49-F238E27FC236}">
                <a16:creationId xmlns:a16="http://schemas.microsoft.com/office/drawing/2014/main" id="{0F8FFD5A-1B8D-288E-2487-51A2FC4D3D7E}"/>
              </a:ext>
            </a:extLst>
          </p:cNvPr>
          <p:cNvPicPr>
            <a:picLocks noChangeAspect="1"/>
          </p:cNvPicPr>
          <p:nvPr/>
        </p:nvPicPr>
        <p:blipFill>
          <a:blip r:embed="rId5"/>
          <a:stretch>
            <a:fillRect/>
          </a:stretch>
        </p:blipFill>
        <p:spPr>
          <a:xfrm>
            <a:off x="6095999" y="1287828"/>
            <a:ext cx="5324599" cy="3328816"/>
          </a:xfrm>
          <a:prstGeom prst="rect">
            <a:avLst/>
          </a:prstGeom>
        </p:spPr>
      </p:pic>
      <p:sp>
        <p:nvSpPr>
          <p:cNvPr id="12" name="TextBox 11">
            <a:extLst>
              <a:ext uri="{FF2B5EF4-FFF2-40B4-BE49-F238E27FC236}">
                <a16:creationId xmlns:a16="http://schemas.microsoft.com/office/drawing/2014/main" id="{DC3C9EFD-E126-9280-2710-D0D482985F3E}"/>
              </a:ext>
            </a:extLst>
          </p:cNvPr>
          <p:cNvSpPr txBox="1"/>
          <p:nvPr/>
        </p:nvSpPr>
        <p:spPr>
          <a:xfrm>
            <a:off x="514571" y="4702846"/>
            <a:ext cx="11306934" cy="1569660"/>
          </a:xfrm>
          <a:prstGeom prst="rect">
            <a:avLst/>
          </a:prstGeom>
          <a:noFill/>
        </p:spPr>
        <p:txBody>
          <a:bodyPr wrap="square" rtlCol="0">
            <a:spAutoFit/>
          </a:bodyPr>
          <a:lstStyle/>
          <a:p>
            <a:r>
              <a:rPr lang="en-US" sz="1600" b="1" u="sng" dirty="0">
                <a:solidFill>
                  <a:srgbClr val="243763"/>
                </a:solidFill>
                <a:latin typeface="Corbel" panose="020B0503020204020204" pitchFamily="34" charset="0"/>
              </a:rPr>
              <a:t>Key Take Aways</a:t>
            </a:r>
          </a:p>
          <a:p>
            <a:pPr marL="171450" indent="-171450">
              <a:buFont typeface="Arial" panose="020B0604020202020204" pitchFamily="34" charset="0"/>
              <a:buChar char="•"/>
            </a:pPr>
            <a:r>
              <a:rPr lang="en-US" sz="1600" dirty="0">
                <a:solidFill>
                  <a:srgbClr val="243763"/>
                </a:solidFill>
                <a:latin typeface="Corbel" panose="020B0503020204020204" pitchFamily="34" charset="0"/>
              </a:rPr>
              <a:t>Utah rent per SF has remained the most consistent over the years, with the power model demonstrating that 2025 rent per SF closely follows 2024 rent per SF trends</a:t>
            </a:r>
          </a:p>
          <a:p>
            <a:pPr marL="171450" indent="-171450">
              <a:buFont typeface="Arial" panose="020B0604020202020204" pitchFamily="34" charset="0"/>
              <a:buChar char="•"/>
            </a:pPr>
            <a:r>
              <a:rPr lang="en-US" sz="1600" dirty="0">
                <a:solidFill>
                  <a:srgbClr val="243763"/>
                </a:solidFill>
                <a:latin typeface="Corbel" panose="020B0503020204020204" pitchFamily="34" charset="0"/>
              </a:rPr>
              <a:t>Rates are starting to bottom out even earlier in Utah, as evidence by 2025 rates for units greater than 100 SF surpassing same size rents from 2024, meaning Utah is further along in the recovery compared to other markets</a:t>
            </a:r>
          </a:p>
          <a:p>
            <a:pPr marL="171450" indent="-171450">
              <a:buFont typeface="Arial" panose="020B0604020202020204" pitchFamily="34" charset="0"/>
              <a:buChar char="•"/>
            </a:pPr>
            <a:r>
              <a:rPr lang="en-US" sz="1600" dirty="0">
                <a:solidFill>
                  <a:srgbClr val="243763"/>
                </a:solidFill>
                <a:latin typeface="Corbel" panose="020B0503020204020204" pitchFamily="34" charset="0"/>
              </a:rPr>
              <a:t>2025 rentals are expected to surpass 2023 rentals with ~ 808 total units</a:t>
            </a:r>
            <a:endParaRPr lang="en-US" sz="1200" dirty="0">
              <a:solidFill>
                <a:srgbClr val="385493"/>
              </a:solidFill>
              <a:latin typeface="Corbel" panose="020B0503020204020204" pitchFamily="34" charset="0"/>
            </a:endParaRPr>
          </a:p>
        </p:txBody>
      </p:sp>
      <p:sp>
        <p:nvSpPr>
          <p:cNvPr id="6" name="TextBox 5">
            <a:extLst>
              <a:ext uri="{FF2B5EF4-FFF2-40B4-BE49-F238E27FC236}">
                <a16:creationId xmlns:a16="http://schemas.microsoft.com/office/drawing/2014/main" id="{964F3B3E-9D13-31BA-ACB7-FAB9D64A3EEF}"/>
              </a:ext>
            </a:extLst>
          </p:cNvPr>
          <p:cNvSpPr txBox="1"/>
          <p:nvPr/>
        </p:nvSpPr>
        <p:spPr>
          <a:xfrm>
            <a:off x="514571" y="6352025"/>
            <a:ext cx="11306934" cy="215444"/>
          </a:xfrm>
          <a:prstGeom prst="rect">
            <a:avLst/>
          </a:prstGeom>
          <a:noFill/>
        </p:spPr>
        <p:txBody>
          <a:bodyPr wrap="square" rtlCol="0">
            <a:spAutoFit/>
          </a:bodyPr>
          <a:lstStyle/>
          <a:p>
            <a:pPr marL="171450" indent="-171450">
              <a:buFont typeface="Arial" panose="020B0604020202020204" pitchFamily="34" charset="0"/>
              <a:buChar char="•"/>
            </a:pPr>
            <a:r>
              <a:rPr lang="en-US" sz="800" dirty="0">
                <a:solidFill>
                  <a:srgbClr val="243763"/>
                </a:solidFill>
                <a:latin typeface="Corbel" panose="020B0503020204020204" pitchFamily="34" charset="0"/>
              </a:rPr>
              <a:t>Data shown from 2025 is through 08-12-2025</a:t>
            </a:r>
          </a:p>
        </p:txBody>
      </p:sp>
    </p:spTree>
    <p:extLst>
      <p:ext uri="{BB962C8B-B14F-4D97-AF65-F5344CB8AC3E}">
        <p14:creationId xmlns:p14="http://schemas.microsoft.com/office/powerpoint/2010/main" val="18216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EA3E7-CA60-0BD4-407F-476020C47258}"/>
            </a:ext>
          </a:extLst>
        </p:cNvPr>
        <p:cNvGrpSpPr/>
        <p:nvPr/>
      </p:nvGrpSpPr>
      <p:grpSpPr>
        <a:xfrm>
          <a:off x="0" y="0"/>
          <a:ext cx="0" cy="0"/>
          <a:chOff x="0" y="0"/>
          <a:chExt cx="0" cy="0"/>
        </a:xfrm>
      </p:grpSpPr>
      <p:pic>
        <p:nvPicPr>
          <p:cNvPr id="25" name="Picture 24" descr="A graph of a number of numbers&#10;&#10;AI-generated content may be incorrect.">
            <a:extLst>
              <a:ext uri="{FF2B5EF4-FFF2-40B4-BE49-F238E27FC236}">
                <a16:creationId xmlns:a16="http://schemas.microsoft.com/office/drawing/2014/main" id="{ACC2ED4D-E3E6-F4F6-28AD-35E8D47497E8}"/>
              </a:ext>
            </a:extLst>
          </p:cNvPr>
          <p:cNvPicPr>
            <a:picLocks noChangeAspect="1"/>
          </p:cNvPicPr>
          <p:nvPr/>
        </p:nvPicPr>
        <p:blipFill>
          <a:blip r:embed="rId3"/>
          <a:stretch>
            <a:fillRect/>
          </a:stretch>
        </p:blipFill>
        <p:spPr>
          <a:xfrm>
            <a:off x="6095998" y="3640109"/>
            <a:ext cx="4428932" cy="2874921"/>
          </a:xfrm>
          <a:prstGeom prst="rect">
            <a:avLst/>
          </a:prstGeom>
        </p:spPr>
      </p:pic>
      <p:pic>
        <p:nvPicPr>
          <p:cNvPr id="22" name="Picture 21" descr="A graph of different colored lines&#10;&#10;AI-generated content may be incorrect.">
            <a:extLst>
              <a:ext uri="{FF2B5EF4-FFF2-40B4-BE49-F238E27FC236}">
                <a16:creationId xmlns:a16="http://schemas.microsoft.com/office/drawing/2014/main" id="{5B736A4A-0629-CC83-DB07-79902C03BA1B}"/>
              </a:ext>
            </a:extLst>
          </p:cNvPr>
          <p:cNvPicPr>
            <a:picLocks noChangeAspect="1"/>
          </p:cNvPicPr>
          <p:nvPr/>
        </p:nvPicPr>
        <p:blipFill>
          <a:blip r:embed="rId4"/>
          <a:srcRect l="1159" r="1"/>
          <a:stretch>
            <a:fillRect/>
          </a:stretch>
        </p:blipFill>
        <p:spPr>
          <a:xfrm>
            <a:off x="942392" y="3347806"/>
            <a:ext cx="4542220" cy="2889741"/>
          </a:xfrm>
          <a:prstGeom prst="rect">
            <a:avLst/>
          </a:prstGeom>
        </p:spPr>
      </p:pic>
      <p:sp>
        <p:nvSpPr>
          <p:cNvPr id="2" name="TextBox 1">
            <a:extLst>
              <a:ext uri="{FF2B5EF4-FFF2-40B4-BE49-F238E27FC236}">
                <a16:creationId xmlns:a16="http://schemas.microsoft.com/office/drawing/2014/main" id="{2394B38B-97EF-56C4-511A-3E433C533993}"/>
              </a:ext>
            </a:extLst>
          </p:cNvPr>
          <p:cNvSpPr txBox="1"/>
          <p:nvPr/>
        </p:nvSpPr>
        <p:spPr>
          <a:xfrm>
            <a:off x="1523999" y="6556979"/>
            <a:ext cx="9144000" cy="184666"/>
          </a:xfrm>
          <a:prstGeom prst="rect">
            <a:avLst/>
          </a:prstGeom>
          <a:noFill/>
        </p:spPr>
        <p:txBody>
          <a:bodyPr wrap="square">
            <a:spAutoFit/>
          </a:bodyPr>
          <a:lstStyle/>
          <a:p>
            <a:pPr algn="ctr"/>
            <a:r>
              <a:rPr lang="en-US" sz="600">
                <a:solidFill>
                  <a:srgbClr val="243763"/>
                </a:solidFill>
                <a:latin typeface="Corbel" panose="020B0503020204020204" pitchFamily="34" charset="0"/>
              </a:rPr>
              <a:t>This document contains confidential and proprietary information about Storage Star and is intended solely for the recipient. It may not be distributed, copied, or disclosed without prior written consent from Storage Star. Unauthorized use is prohibited.</a:t>
            </a:r>
            <a:endParaRPr lang="en-US" sz="600">
              <a:solidFill>
                <a:srgbClr val="243763"/>
              </a:solidFill>
            </a:endParaRPr>
          </a:p>
        </p:txBody>
      </p:sp>
      <p:pic>
        <p:nvPicPr>
          <p:cNvPr id="9" name="Picture 8" descr="A blue oval sign with white text and a yellow star&#10;&#10;AI-generated content may be incorrect.">
            <a:extLst>
              <a:ext uri="{FF2B5EF4-FFF2-40B4-BE49-F238E27FC236}">
                <a16:creationId xmlns:a16="http://schemas.microsoft.com/office/drawing/2014/main" id="{944C26D8-CD06-4CFA-921B-94A5E98D737F}"/>
              </a:ext>
            </a:extLst>
          </p:cNvPr>
          <p:cNvPicPr>
            <a:picLocks noChangeAspect="1"/>
          </p:cNvPicPr>
          <p:nvPr/>
        </p:nvPicPr>
        <p:blipFill>
          <a:blip r:embed="rId5"/>
          <a:stretch>
            <a:fillRect/>
          </a:stretch>
        </p:blipFill>
        <p:spPr>
          <a:xfrm>
            <a:off x="11081796" y="283847"/>
            <a:ext cx="770627" cy="512959"/>
          </a:xfrm>
          <a:prstGeom prst="rect">
            <a:avLst/>
          </a:prstGeom>
        </p:spPr>
      </p:pic>
      <p:cxnSp>
        <p:nvCxnSpPr>
          <p:cNvPr id="11" name="Straight Connector 10">
            <a:extLst>
              <a:ext uri="{FF2B5EF4-FFF2-40B4-BE49-F238E27FC236}">
                <a16:creationId xmlns:a16="http://schemas.microsoft.com/office/drawing/2014/main" id="{DC9E61D8-2DDA-A863-9AE1-9E7179F46BF2}"/>
              </a:ext>
            </a:extLst>
          </p:cNvPr>
          <p:cNvCxnSpPr>
            <a:cxnSpLocks/>
          </p:cNvCxnSpPr>
          <p:nvPr/>
        </p:nvCxnSpPr>
        <p:spPr>
          <a:xfrm flipH="1">
            <a:off x="424448" y="270879"/>
            <a:ext cx="10448340" cy="0"/>
          </a:xfrm>
          <a:prstGeom prst="line">
            <a:avLst/>
          </a:prstGeom>
          <a:ln w="9525">
            <a:solidFill>
              <a:srgbClr val="F6C84C"/>
            </a:solidFill>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A7F54933-CEE0-B2E9-87B5-55AD04F50364}"/>
              </a:ext>
            </a:extLst>
          </p:cNvPr>
          <p:cNvSpPr>
            <a:spLocks noGrp="1"/>
          </p:cNvSpPr>
          <p:nvPr>
            <p:ph type="sldNum" sz="quarter" idx="4"/>
          </p:nvPr>
        </p:nvSpPr>
        <p:spPr/>
        <p:txBody>
          <a:bodyPr/>
          <a:lstStyle/>
          <a:p>
            <a:fld id="{E3BE3087-6007-417D-8F40-E495BD2D19A4}" type="slidenum">
              <a:rPr lang="en-US" smtClean="0"/>
              <a:pPr/>
              <a:t>14</a:t>
            </a:fld>
            <a:endParaRPr lang="en-US"/>
          </a:p>
        </p:txBody>
      </p:sp>
      <p:pic>
        <p:nvPicPr>
          <p:cNvPr id="15" name="Picture 14" descr="A graph of different colored lines&#10;&#10;AI-generated content may be incorrect.">
            <a:extLst>
              <a:ext uri="{FF2B5EF4-FFF2-40B4-BE49-F238E27FC236}">
                <a16:creationId xmlns:a16="http://schemas.microsoft.com/office/drawing/2014/main" id="{FFC15299-243D-7CE9-C4C0-3FD11B84E103}"/>
              </a:ext>
            </a:extLst>
          </p:cNvPr>
          <p:cNvPicPr>
            <a:picLocks noChangeAspect="1"/>
          </p:cNvPicPr>
          <p:nvPr/>
        </p:nvPicPr>
        <p:blipFill>
          <a:blip r:embed="rId6"/>
          <a:stretch>
            <a:fillRect/>
          </a:stretch>
        </p:blipFill>
        <p:spPr>
          <a:xfrm>
            <a:off x="6106181" y="1058212"/>
            <a:ext cx="4418749" cy="2673374"/>
          </a:xfrm>
          <a:prstGeom prst="rect">
            <a:avLst/>
          </a:prstGeom>
        </p:spPr>
      </p:pic>
      <p:sp>
        <p:nvSpPr>
          <p:cNvPr id="4" name="Title 6">
            <a:extLst>
              <a:ext uri="{FF2B5EF4-FFF2-40B4-BE49-F238E27FC236}">
                <a16:creationId xmlns:a16="http://schemas.microsoft.com/office/drawing/2014/main" id="{44C36F2C-889A-9215-5D51-15EF02C41792}"/>
              </a:ext>
            </a:extLst>
          </p:cNvPr>
          <p:cNvSpPr txBox="1">
            <a:spLocks/>
          </p:cNvSpPr>
          <p:nvPr/>
        </p:nvSpPr>
        <p:spPr>
          <a:xfrm>
            <a:off x="449256" y="134024"/>
            <a:ext cx="106870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243763"/>
                </a:solidFill>
                <a:latin typeface="Georgia" panose="02040502050405020303" pitchFamily="18" charset="0"/>
              </a:rPr>
              <a:t>Utah – CC vs. NC Ground Level vs. NC Drive-Up</a:t>
            </a:r>
          </a:p>
        </p:txBody>
      </p:sp>
      <p:sp>
        <p:nvSpPr>
          <p:cNvPr id="6" name="TextBox 5">
            <a:extLst>
              <a:ext uri="{FF2B5EF4-FFF2-40B4-BE49-F238E27FC236}">
                <a16:creationId xmlns:a16="http://schemas.microsoft.com/office/drawing/2014/main" id="{C1CF4C78-78B2-5037-4117-CF9EB155BA7E}"/>
              </a:ext>
            </a:extLst>
          </p:cNvPr>
          <p:cNvSpPr txBox="1"/>
          <p:nvPr/>
        </p:nvSpPr>
        <p:spPr>
          <a:xfrm>
            <a:off x="1307900" y="3568308"/>
            <a:ext cx="2366641"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Non-Climate Drive-Up</a:t>
            </a:r>
          </a:p>
        </p:txBody>
      </p:sp>
      <p:sp>
        <p:nvSpPr>
          <p:cNvPr id="8" name="TextBox 7">
            <a:extLst>
              <a:ext uri="{FF2B5EF4-FFF2-40B4-BE49-F238E27FC236}">
                <a16:creationId xmlns:a16="http://schemas.microsoft.com/office/drawing/2014/main" id="{5BB0C388-C2B7-E4B8-598D-A3750864477C}"/>
              </a:ext>
            </a:extLst>
          </p:cNvPr>
          <p:cNvSpPr txBox="1"/>
          <p:nvPr/>
        </p:nvSpPr>
        <p:spPr>
          <a:xfrm>
            <a:off x="6456784" y="3863565"/>
            <a:ext cx="2086991"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Non-Climate Ground Level</a:t>
            </a:r>
          </a:p>
        </p:txBody>
      </p:sp>
      <p:sp>
        <p:nvSpPr>
          <p:cNvPr id="10" name="TextBox 9">
            <a:extLst>
              <a:ext uri="{FF2B5EF4-FFF2-40B4-BE49-F238E27FC236}">
                <a16:creationId xmlns:a16="http://schemas.microsoft.com/office/drawing/2014/main" id="{CBDEBDF0-4F3A-C6EA-2E35-7E8B16E47711}"/>
              </a:ext>
            </a:extLst>
          </p:cNvPr>
          <p:cNvSpPr txBox="1"/>
          <p:nvPr/>
        </p:nvSpPr>
        <p:spPr>
          <a:xfrm>
            <a:off x="6363477" y="1233662"/>
            <a:ext cx="2596900"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Climate</a:t>
            </a:r>
            <a:endParaRPr lang="en-US" sz="10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BA6DC58-9173-96B1-8672-BBAACC69F75A}"/>
              </a:ext>
            </a:extLst>
          </p:cNvPr>
          <p:cNvSpPr txBox="1"/>
          <p:nvPr/>
        </p:nvSpPr>
        <p:spPr>
          <a:xfrm>
            <a:off x="543959" y="1184502"/>
            <a:ext cx="5418302" cy="2031325"/>
          </a:xfrm>
          <a:prstGeom prst="rect">
            <a:avLst/>
          </a:prstGeom>
          <a:noFill/>
        </p:spPr>
        <p:txBody>
          <a:bodyPr wrap="square" rtlCol="0">
            <a:spAutoFit/>
          </a:bodyPr>
          <a:lstStyle/>
          <a:p>
            <a:r>
              <a:rPr lang="en-US" sz="1400" b="1" u="sng" dirty="0">
                <a:solidFill>
                  <a:srgbClr val="243763"/>
                </a:solidFill>
                <a:latin typeface="Corbel" panose="020B0503020204020204" pitchFamily="34" charset="0"/>
              </a:rPr>
              <a:t>Key Take Aways</a:t>
            </a:r>
          </a:p>
          <a:p>
            <a:pPr marL="171450" indent="-171450">
              <a:buFont typeface="Arial" panose="020B0604020202020204" pitchFamily="34" charset="0"/>
              <a:buChar char="•"/>
            </a:pPr>
            <a:r>
              <a:rPr lang="en-US" sz="1400" dirty="0">
                <a:solidFill>
                  <a:srgbClr val="243763"/>
                </a:solidFill>
                <a:latin typeface="Corbel" panose="020B0503020204020204" pitchFamily="34" charset="0"/>
              </a:rPr>
              <a:t>Climate controlled units command the highest premium, especially for smaller sizes, and remain more stable compared to non-climate segments</a:t>
            </a:r>
          </a:p>
          <a:p>
            <a:pPr marL="171450" indent="-171450">
              <a:buFont typeface="Arial" panose="020B0604020202020204" pitchFamily="34" charset="0"/>
              <a:buChar char="•"/>
            </a:pPr>
            <a:r>
              <a:rPr lang="en-US" sz="1400" dirty="0">
                <a:solidFill>
                  <a:srgbClr val="243763"/>
                </a:solidFill>
                <a:latin typeface="Corbel" panose="020B0503020204020204" pitchFamily="34" charset="0"/>
              </a:rPr>
              <a:t>Non-climate ground level for 2025 has already achieved the highest rent per SF compared to previous years</a:t>
            </a:r>
          </a:p>
          <a:p>
            <a:pPr marL="171450" indent="-171450">
              <a:buFont typeface="Arial" panose="020B0604020202020204" pitchFamily="34" charset="0"/>
              <a:buChar char="•"/>
            </a:pPr>
            <a:r>
              <a:rPr lang="en-US" sz="1400" dirty="0">
                <a:solidFill>
                  <a:srgbClr val="243763"/>
                </a:solidFill>
                <a:latin typeface="Corbel" panose="020B0503020204020204" pitchFamily="34" charset="0"/>
              </a:rPr>
              <a:t>Non-climate drive-up units have also declined in rent per SF, however, it bottoms out at ~120 SF, indicating an increase in rent per SF this year</a:t>
            </a:r>
            <a:endParaRPr lang="en-US" sz="1100" dirty="0">
              <a:solidFill>
                <a:srgbClr val="385493"/>
              </a:solidFill>
              <a:latin typeface="Corbel" panose="020B0503020204020204" pitchFamily="34" charset="0"/>
            </a:endParaRPr>
          </a:p>
        </p:txBody>
      </p:sp>
      <p:sp>
        <p:nvSpPr>
          <p:cNvPr id="5" name="TextBox 4">
            <a:extLst>
              <a:ext uri="{FF2B5EF4-FFF2-40B4-BE49-F238E27FC236}">
                <a16:creationId xmlns:a16="http://schemas.microsoft.com/office/drawing/2014/main" id="{F5219A0E-3DAB-A348-9349-8C224317C010}"/>
              </a:ext>
            </a:extLst>
          </p:cNvPr>
          <p:cNvSpPr txBox="1"/>
          <p:nvPr/>
        </p:nvSpPr>
        <p:spPr>
          <a:xfrm>
            <a:off x="543959" y="6369526"/>
            <a:ext cx="11306934" cy="215444"/>
          </a:xfrm>
          <a:prstGeom prst="rect">
            <a:avLst/>
          </a:prstGeom>
          <a:noFill/>
        </p:spPr>
        <p:txBody>
          <a:bodyPr wrap="square" rtlCol="0">
            <a:spAutoFit/>
          </a:bodyPr>
          <a:lstStyle/>
          <a:p>
            <a:pPr marL="171450" indent="-171450">
              <a:buFont typeface="Arial" panose="020B0604020202020204" pitchFamily="34" charset="0"/>
              <a:buChar char="•"/>
            </a:pPr>
            <a:r>
              <a:rPr lang="en-US" sz="800" dirty="0">
                <a:solidFill>
                  <a:srgbClr val="243763"/>
                </a:solidFill>
                <a:latin typeface="Corbel" panose="020B0503020204020204" pitchFamily="34" charset="0"/>
              </a:rPr>
              <a:t>Data shown from 2025 is through 08-12-2025</a:t>
            </a:r>
          </a:p>
        </p:txBody>
      </p:sp>
    </p:spTree>
    <p:extLst>
      <p:ext uri="{BB962C8B-B14F-4D97-AF65-F5344CB8AC3E}">
        <p14:creationId xmlns:p14="http://schemas.microsoft.com/office/powerpoint/2010/main" val="2678029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ABB5B-35CE-0A1D-BD1D-1B5F0A16A002}"/>
            </a:ext>
          </a:extLst>
        </p:cNvPr>
        <p:cNvGrpSpPr/>
        <p:nvPr/>
      </p:nvGrpSpPr>
      <p:grpSpPr>
        <a:xfrm>
          <a:off x="0" y="0"/>
          <a:ext cx="0" cy="0"/>
          <a:chOff x="0" y="0"/>
          <a:chExt cx="0" cy="0"/>
        </a:xfrm>
      </p:grpSpPr>
      <p:pic>
        <p:nvPicPr>
          <p:cNvPr id="3" name="Picture 2" descr="A building with a sign in front of it&#10;&#10;AI-generated content may be incorrect.">
            <a:extLst>
              <a:ext uri="{FF2B5EF4-FFF2-40B4-BE49-F238E27FC236}">
                <a16:creationId xmlns:a16="http://schemas.microsoft.com/office/drawing/2014/main" id="{FACB4D90-B750-39E8-BE79-E698F5ACEE81}"/>
              </a:ext>
            </a:extLst>
          </p:cNvPr>
          <p:cNvPicPr>
            <a:picLocks noChangeAspect="1"/>
          </p:cNvPicPr>
          <p:nvPr/>
        </p:nvPicPr>
        <p:blipFill>
          <a:blip r:embed="rId2"/>
          <a:srcRect l="4725" t="9129" r="4725" b="20093"/>
          <a:stretch/>
        </p:blipFill>
        <p:spPr>
          <a:xfrm>
            <a:off x="0" y="1"/>
            <a:ext cx="12191997" cy="6350696"/>
          </a:xfrm>
          <a:prstGeom prst="rect">
            <a:avLst/>
          </a:prstGeom>
        </p:spPr>
      </p:pic>
      <p:sp>
        <p:nvSpPr>
          <p:cNvPr id="9" name="Rectangle 8">
            <a:extLst>
              <a:ext uri="{FF2B5EF4-FFF2-40B4-BE49-F238E27FC236}">
                <a16:creationId xmlns:a16="http://schemas.microsoft.com/office/drawing/2014/main" id="{6694421E-B544-AE29-82EE-7102F55CFB74}"/>
              </a:ext>
            </a:extLst>
          </p:cNvPr>
          <p:cNvSpPr/>
          <p:nvPr/>
        </p:nvSpPr>
        <p:spPr>
          <a:xfrm>
            <a:off x="0" y="5343525"/>
            <a:ext cx="12191998" cy="1514475"/>
          </a:xfrm>
          <a:prstGeom prst="rect">
            <a:avLst/>
          </a:prstGeom>
          <a:solidFill>
            <a:srgbClr val="2437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21E5C8B6-DBD9-4265-6B09-02994D7FFAA5}"/>
              </a:ext>
            </a:extLst>
          </p:cNvPr>
          <p:cNvSpPr>
            <a:spLocks noGrp="1"/>
          </p:cNvSpPr>
          <p:nvPr>
            <p:ph type="title"/>
          </p:nvPr>
        </p:nvSpPr>
        <p:spPr>
          <a:xfrm>
            <a:off x="-2" y="5507075"/>
            <a:ext cx="12191999" cy="989380"/>
          </a:xfrm>
        </p:spPr>
        <p:txBody>
          <a:bodyPr>
            <a:normAutofit/>
          </a:bodyPr>
          <a:lstStyle/>
          <a:p>
            <a:pPr algn="ctr"/>
            <a:r>
              <a:rPr lang="en-US" sz="6000" dirty="0">
                <a:solidFill>
                  <a:schemeClr val="bg1"/>
                </a:solidFill>
                <a:latin typeface="Georgia" panose="02040502050405020303" pitchFamily="18" charset="0"/>
              </a:rPr>
              <a:t>Seasonality Trends Analysis</a:t>
            </a:r>
          </a:p>
        </p:txBody>
      </p:sp>
      <p:sp>
        <p:nvSpPr>
          <p:cNvPr id="10" name="TextBox 9">
            <a:extLst>
              <a:ext uri="{FF2B5EF4-FFF2-40B4-BE49-F238E27FC236}">
                <a16:creationId xmlns:a16="http://schemas.microsoft.com/office/drawing/2014/main" id="{7D88A507-550A-7CDD-1BDA-FA054F631C43}"/>
              </a:ext>
            </a:extLst>
          </p:cNvPr>
          <p:cNvSpPr txBox="1"/>
          <p:nvPr/>
        </p:nvSpPr>
        <p:spPr>
          <a:xfrm>
            <a:off x="1523999" y="6556979"/>
            <a:ext cx="9144000" cy="184666"/>
          </a:xfrm>
          <a:prstGeom prst="rect">
            <a:avLst/>
          </a:prstGeom>
          <a:noFill/>
        </p:spPr>
        <p:txBody>
          <a:bodyPr wrap="square">
            <a:spAutoFit/>
          </a:bodyPr>
          <a:lstStyle/>
          <a:p>
            <a:pPr algn="ctr"/>
            <a:r>
              <a:rPr lang="en-US" sz="600">
                <a:solidFill>
                  <a:schemeClr val="bg1"/>
                </a:solidFill>
                <a:latin typeface="Corbel" panose="020B0503020204020204" pitchFamily="34" charset="0"/>
              </a:rPr>
              <a:t>This document contains confidential and proprietary information about Storage Star and is intended solely for the recipient. It may not be distributed, copied, or disclosed without prior written consent from Storage Star. Unauthorized use is prohibited.</a:t>
            </a:r>
            <a:endParaRPr lang="en-US" sz="600">
              <a:solidFill>
                <a:schemeClr val="bg1"/>
              </a:solidFill>
            </a:endParaRPr>
          </a:p>
        </p:txBody>
      </p:sp>
      <p:pic>
        <p:nvPicPr>
          <p:cNvPr id="4" name="Picture 3" descr="A blue oval sign with white text and a yellow star&#10;&#10;AI-generated content may be incorrect.">
            <a:extLst>
              <a:ext uri="{FF2B5EF4-FFF2-40B4-BE49-F238E27FC236}">
                <a16:creationId xmlns:a16="http://schemas.microsoft.com/office/drawing/2014/main" id="{FF58CF27-3D4D-08C9-CF5F-28E8303716F2}"/>
              </a:ext>
            </a:extLst>
          </p:cNvPr>
          <p:cNvPicPr>
            <a:picLocks noChangeAspect="1"/>
          </p:cNvPicPr>
          <p:nvPr/>
        </p:nvPicPr>
        <p:blipFill>
          <a:blip r:embed="rId3"/>
          <a:stretch>
            <a:fillRect/>
          </a:stretch>
        </p:blipFill>
        <p:spPr>
          <a:xfrm>
            <a:off x="11081796" y="283847"/>
            <a:ext cx="770627" cy="512959"/>
          </a:xfrm>
          <a:prstGeom prst="rect">
            <a:avLst/>
          </a:prstGeom>
        </p:spPr>
      </p:pic>
      <p:sp>
        <p:nvSpPr>
          <p:cNvPr id="2" name="Slide Number Placeholder 1">
            <a:extLst>
              <a:ext uri="{FF2B5EF4-FFF2-40B4-BE49-F238E27FC236}">
                <a16:creationId xmlns:a16="http://schemas.microsoft.com/office/drawing/2014/main" id="{FD5D844F-46B9-5D7F-CF1E-40B3B4005F01}"/>
              </a:ext>
            </a:extLst>
          </p:cNvPr>
          <p:cNvSpPr>
            <a:spLocks noGrp="1"/>
          </p:cNvSpPr>
          <p:nvPr>
            <p:ph type="sldNum" sz="quarter" idx="4"/>
          </p:nvPr>
        </p:nvSpPr>
        <p:spPr/>
        <p:txBody>
          <a:bodyPr/>
          <a:lstStyle/>
          <a:p>
            <a:fld id="{E3BE3087-6007-417D-8F40-E495BD2D19A4}" type="slidenum">
              <a:rPr lang="en-US" smtClean="0">
                <a:solidFill>
                  <a:schemeClr val="bg1"/>
                </a:solidFill>
              </a:rPr>
              <a:pPr/>
              <a:t>15</a:t>
            </a:fld>
            <a:endParaRPr lang="en-US">
              <a:solidFill>
                <a:schemeClr val="bg1"/>
              </a:solidFill>
            </a:endParaRPr>
          </a:p>
        </p:txBody>
      </p:sp>
    </p:spTree>
    <p:extLst>
      <p:ext uri="{BB962C8B-B14F-4D97-AF65-F5344CB8AC3E}">
        <p14:creationId xmlns:p14="http://schemas.microsoft.com/office/powerpoint/2010/main" val="1801529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9FD66-9522-884A-1CAE-E87F1ED1070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6BEF287-96D4-7302-E5B3-AFE0DB6278AD}"/>
              </a:ext>
            </a:extLst>
          </p:cNvPr>
          <p:cNvSpPr txBox="1"/>
          <p:nvPr/>
        </p:nvSpPr>
        <p:spPr>
          <a:xfrm>
            <a:off x="1523999" y="6556979"/>
            <a:ext cx="9144000" cy="184666"/>
          </a:xfrm>
          <a:prstGeom prst="rect">
            <a:avLst/>
          </a:prstGeom>
          <a:noFill/>
        </p:spPr>
        <p:txBody>
          <a:bodyPr wrap="square">
            <a:spAutoFit/>
          </a:bodyPr>
          <a:lstStyle/>
          <a:p>
            <a:pPr algn="ctr"/>
            <a:r>
              <a:rPr lang="en-US" sz="600">
                <a:solidFill>
                  <a:srgbClr val="243763"/>
                </a:solidFill>
                <a:latin typeface="Corbel" panose="020B0503020204020204" pitchFamily="34" charset="0"/>
              </a:rPr>
              <a:t>This document contains confidential and proprietary information about Storage Star and is intended solely for the recipient. It may not be distributed, copied, or disclosed without prior written consent from Storage Star. Unauthorized use is prohibited.</a:t>
            </a:r>
            <a:endParaRPr lang="en-US" sz="600">
              <a:solidFill>
                <a:srgbClr val="243763"/>
              </a:solidFill>
            </a:endParaRPr>
          </a:p>
        </p:txBody>
      </p:sp>
      <p:pic>
        <p:nvPicPr>
          <p:cNvPr id="19" name="Picture 18" descr="A blue oval sign with white text and a yellow star&#10;&#10;AI-generated content may be incorrect.">
            <a:extLst>
              <a:ext uri="{FF2B5EF4-FFF2-40B4-BE49-F238E27FC236}">
                <a16:creationId xmlns:a16="http://schemas.microsoft.com/office/drawing/2014/main" id="{F2428573-0D58-2995-8819-3D5B1BCCF5DD}"/>
              </a:ext>
            </a:extLst>
          </p:cNvPr>
          <p:cNvPicPr>
            <a:picLocks noChangeAspect="1"/>
          </p:cNvPicPr>
          <p:nvPr/>
        </p:nvPicPr>
        <p:blipFill>
          <a:blip r:embed="rId3"/>
          <a:stretch>
            <a:fillRect/>
          </a:stretch>
        </p:blipFill>
        <p:spPr>
          <a:xfrm>
            <a:off x="11081796" y="283847"/>
            <a:ext cx="770627" cy="512959"/>
          </a:xfrm>
          <a:prstGeom prst="rect">
            <a:avLst/>
          </a:prstGeom>
        </p:spPr>
      </p:pic>
      <p:cxnSp>
        <p:nvCxnSpPr>
          <p:cNvPr id="3" name="Straight Connector 2">
            <a:extLst>
              <a:ext uri="{FF2B5EF4-FFF2-40B4-BE49-F238E27FC236}">
                <a16:creationId xmlns:a16="http://schemas.microsoft.com/office/drawing/2014/main" id="{E3FB7BCB-917B-FE20-1AB0-CD4F97C177AB}"/>
              </a:ext>
            </a:extLst>
          </p:cNvPr>
          <p:cNvCxnSpPr>
            <a:cxnSpLocks/>
          </p:cNvCxnSpPr>
          <p:nvPr/>
        </p:nvCxnSpPr>
        <p:spPr>
          <a:xfrm flipH="1">
            <a:off x="424448" y="270879"/>
            <a:ext cx="10448340" cy="0"/>
          </a:xfrm>
          <a:prstGeom prst="line">
            <a:avLst/>
          </a:prstGeom>
          <a:ln w="9525">
            <a:solidFill>
              <a:srgbClr val="F6C84C"/>
            </a:solidFill>
          </a:ln>
        </p:spPr>
        <p:style>
          <a:lnRef idx="2">
            <a:schemeClr val="accent1"/>
          </a:lnRef>
          <a:fillRef idx="0">
            <a:schemeClr val="accent1"/>
          </a:fillRef>
          <a:effectRef idx="1">
            <a:schemeClr val="accent1"/>
          </a:effectRef>
          <a:fontRef idx="minor">
            <a:schemeClr val="tx1"/>
          </a:fontRef>
        </p:style>
      </p:cxnSp>
      <p:sp>
        <p:nvSpPr>
          <p:cNvPr id="20" name="Title 6">
            <a:extLst>
              <a:ext uri="{FF2B5EF4-FFF2-40B4-BE49-F238E27FC236}">
                <a16:creationId xmlns:a16="http://schemas.microsoft.com/office/drawing/2014/main" id="{8F3B824A-46A7-8EDD-A7D2-0573996EECA0}"/>
              </a:ext>
            </a:extLst>
          </p:cNvPr>
          <p:cNvSpPr txBox="1">
            <a:spLocks/>
          </p:cNvSpPr>
          <p:nvPr/>
        </p:nvSpPr>
        <p:spPr>
          <a:xfrm>
            <a:off x="394736" y="122484"/>
            <a:ext cx="106870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243763"/>
                </a:solidFill>
                <a:latin typeface="Georgia" panose="02040502050405020303" pitchFamily="18" charset="0"/>
              </a:rPr>
              <a:t>Methodology – Seasonality &amp; Aggregation</a:t>
            </a:r>
          </a:p>
        </p:txBody>
      </p:sp>
      <p:sp>
        <p:nvSpPr>
          <p:cNvPr id="21" name="TextBox 20">
            <a:extLst>
              <a:ext uri="{FF2B5EF4-FFF2-40B4-BE49-F238E27FC236}">
                <a16:creationId xmlns:a16="http://schemas.microsoft.com/office/drawing/2014/main" id="{40767406-0622-9D9F-B56B-BF5137570D53}"/>
              </a:ext>
            </a:extLst>
          </p:cNvPr>
          <p:cNvSpPr txBox="1"/>
          <p:nvPr/>
        </p:nvSpPr>
        <p:spPr>
          <a:xfrm>
            <a:off x="394736" y="1053409"/>
            <a:ext cx="11248624" cy="3139321"/>
          </a:xfrm>
          <a:prstGeom prst="rect">
            <a:avLst/>
          </a:prstGeom>
          <a:noFill/>
        </p:spPr>
        <p:txBody>
          <a:bodyPr wrap="square" rtlCol="0">
            <a:spAutoFit/>
          </a:bodyPr>
          <a:lstStyle/>
          <a:p>
            <a:endParaRPr lang="en-US" dirty="0">
              <a:solidFill>
                <a:srgbClr val="002060"/>
              </a:solidFill>
              <a:latin typeface="Corbel" panose="020B0503020204020204" pitchFamily="34" charset="0"/>
            </a:endParaRPr>
          </a:p>
          <a:p>
            <a:pPr marL="285750" indent="-285750">
              <a:buFont typeface="Arial" panose="020B0604020202020204" pitchFamily="34" charset="0"/>
              <a:buChar char="•"/>
            </a:pPr>
            <a:r>
              <a:rPr lang="en-US" b="1" u="sng" dirty="0">
                <a:solidFill>
                  <a:srgbClr val="002060"/>
                </a:solidFill>
                <a:latin typeface="Corbel" panose="020B0503020204020204" pitchFamily="34" charset="0"/>
              </a:rPr>
              <a:t>Seasonality of Flow (Rentals &amp;Vacates)</a:t>
            </a:r>
          </a:p>
          <a:p>
            <a:pPr marL="742950" lvl="1" indent="-285750">
              <a:buFont typeface="Arial" panose="020B0604020202020204" pitchFamily="34" charset="0"/>
              <a:buChar char="•"/>
            </a:pPr>
            <a:r>
              <a:rPr lang="en-US" dirty="0"/>
              <a:t>🗓️ </a:t>
            </a:r>
            <a:r>
              <a:rPr lang="en-US" dirty="0">
                <a:solidFill>
                  <a:srgbClr val="002060"/>
                </a:solidFill>
                <a:latin typeface="Corbel" panose="020B0503020204020204" pitchFamily="34" charset="0"/>
              </a:rPr>
              <a:t>Windowing</a:t>
            </a:r>
          </a:p>
          <a:p>
            <a:pPr marL="1200150" lvl="2" indent="-285750">
              <a:buFont typeface="Arial" panose="020B0604020202020204" pitchFamily="34" charset="0"/>
              <a:buChar char="•"/>
            </a:pPr>
            <a:r>
              <a:rPr lang="en-US" dirty="0">
                <a:solidFill>
                  <a:srgbClr val="002060"/>
                </a:solidFill>
                <a:latin typeface="Corbel" panose="020B0503020204020204" pitchFamily="34" charset="0"/>
              </a:rPr>
              <a:t>Each 1</a:t>
            </a:r>
            <a:r>
              <a:rPr lang="en-US" baseline="30000" dirty="0">
                <a:solidFill>
                  <a:srgbClr val="002060"/>
                </a:solidFill>
                <a:latin typeface="Corbel" panose="020B0503020204020204" pitchFamily="34" charset="0"/>
              </a:rPr>
              <a:t>st</a:t>
            </a:r>
            <a:r>
              <a:rPr lang="en-US" dirty="0">
                <a:solidFill>
                  <a:srgbClr val="002060"/>
                </a:solidFill>
                <a:latin typeface="Corbel" panose="020B0503020204020204" pitchFamily="34" charset="0"/>
              </a:rPr>
              <a:t> of the month is used as a start date </a:t>
            </a:r>
            <a:r>
              <a:rPr lang="en-US" dirty="0">
                <a:solidFill>
                  <a:srgbClr val="002060"/>
                </a:solidFill>
                <a:latin typeface="Corbel" panose="020B0503020204020204" pitchFamily="34" charset="0"/>
                <a:sym typeface="Wingdings" panose="05000000000000000000" pitchFamily="2" charset="2"/>
              </a:rPr>
              <a:t></a:t>
            </a:r>
            <a:r>
              <a:rPr lang="en-US" dirty="0">
                <a:solidFill>
                  <a:srgbClr val="002060"/>
                </a:solidFill>
                <a:latin typeface="Corbel" panose="020B0503020204020204" pitchFamily="34" charset="0"/>
              </a:rPr>
              <a:t>  builds a 90-day window </a:t>
            </a:r>
            <a:r>
              <a:rPr lang="en-US" dirty="0">
                <a:solidFill>
                  <a:srgbClr val="002060"/>
                </a:solidFill>
                <a:latin typeface="Corbel" panose="020B0503020204020204" pitchFamily="34" charset="0"/>
                <a:sym typeface="Wingdings" panose="05000000000000000000" pitchFamily="2" charset="2"/>
              </a:rPr>
              <a:t></a:t>
            </a:r>
            <a:r>
              <a:rPr lang="en-US" dirty="0">
                <a:solidFill>
                  <a:srgbClr val="002060"/>
                </a:solidFill>
                <a:latin typeface="Corbel" panose="020B0503020204020204" pitchFamily="34" charset="0"/>
              </a:rPr>
              <a:t> sums rentals and vacates within the window to get a store total</a:t>
            </a:r>
          </a:p>
          <a:p>
            <a:pPr marL="742950" lvl="1" indent="-285750">
              <a:buFont typeface="Arial" panose="020B0604020202020204" pitchFamily="34" charset="0"/>
              <a:buChar char="•"/>
            </a:pPr>
            <a:r>
              <a:rPr lang="en-US" dirty="0"/>
              <a:t>📊 </a:t>
            </a:r>
            <a:r>
              <a:rPr lang="en-US" dirty="0">
                <a:solidFill>
                  <a:srgbClr val="002060"/>
                </a:solidFill>
                <a:latin typeface="Corbel" panose="020B0503020204020204" pitchFamily="34" charset="0"/>
              </a:rPr>
              <a:t>Averaging &amp; Aggregation</a:t>
            </a:r>
          </a:p>
          <a:p>
            <a:pPr marL="1200150" lvl="2" indent="-285750">
              <a:buFont typeface="Arial" panose="020B0604020202020204" pitchFamily="34" charset="0"/>
              <a:buChar char="•"/>
            </a:pPr>
            <a:r>
              <a:rPr lang="en-US" dirty="0">
                <a:solidFill>
                  <a:srgbClr val="002060"/>
                </a:solidFill>
                <a:latin typeface="Corbel" panose="020B0503020204020204" pitchFamily="34" charset="0"/>
              </a:rPr>
              <a:t> Averages across years within each 90-day window, then sums across stores to produce market-level monthly totals</a:t>
            </a:r>
            <a:endParaRPr lang="en-US" sz="2000" dirty="0">
              <a:solidFill>
                <a:srgbClr val="002060"/>
              </a:solidFill>
              <a:latin typeface="Corbel" panose="020B0503020204020204" pitchFamily="34" charset="0"/>
            </a:endParaRPr>
          </a:p>
          <a:p>
            <a:pPr marL="285750" indent="-285750">
              <a:buFont typeface="Arial" panose="020B0604020202020204" pitchFamily="34" charset="0"/>
              <a:buChar char="•"/>
            </a:pPr>
            <a:endParaRPr lang="en-US" dirty="0">
              <a:solidFill>
                <a:srgbClr val="002060"/>
              </a:solidFill>
              <a:latin typeface="Corbel" panose="020B0503020204020204" pitchFamily="34" charset="0"/>
            </a:endParaRPr>
          </a:p>
          <a:p>
            <a:pPr marL="285750" indent="-285750">
              <a:buFont typeface="Arial" panose="020B0604020202020204" pitchFamily="34" charset="0"/>
              <a:buChar char="•"/>
            </a:pPr>
            <a:endParaRPr lang="en-US" dirty="0">
              <a:solidFill>
                <a:srgbClr val="002060"/>
              </a:solidFill>
              <a:latin typeface="Corbel" panose="020B0503020204020204" pitchFamily="34" charset="0"/>
            </a:endParaRPr>
          </a:p>
          <a:p>
            <a:endParaRPr lang="en-US" dirty="0">
              <a:solidFill>
                <a:srgbClr val="385493"/>
              </a:solidFill>
              <a:latin typeface="Corbel" panose="020B0503020204020204" pitchFamily="34" charset="0"/>
            </a:endParaRPr>
          </a:p>
        </p:txBody>
      </p:sp>
      <p:sp>
        <p:nvSpPr>
          <p:cNvPr id="4" name="Slide Number Placeholder 3">
            <a:extLst>
              <a:ext uri="{FF2B5EF4-FFF2-40B4-BE49-F238E27FC236}">
                <a16:creationId xmlns:a16="http://schemas.microsoft.com/office/drawing/2014/main" id="{FFEB9C61-F0E2-E395-634B-33EC02D7CCA2}"/>
              </a:ext>
            </a:extLst>
          </p:cNvPr>
          <p:cNvSpPr>
            <a:spLocks noGrp="1"/>
          </p:cNvSpPr>
          <p:nvPr>
            <p:ph type="sldNum" sz="quarter" idx="4"/>
          </p:nvPr>
        </p:nvSpPr>
        <p:spPr/>
        <p:txBody>
          <a:bodyPr/>
          <a:lstStyle/>
          <a:p>
            <a:fld id="{E3BE3087-6007-417D-8F40-E495BD2D19A4}" type="slidenum">
              <a:rPr lang="en-US" smtClean="0"/>
              <a:pPr/>
              <a:t>16</a:t>
            </a:fld>
            <a:endParaRPr lang="en-US"/>
          </a:p>
        </p:txBody>
      </p:sp>
      <p:sp>
        <p:nvSpPr>
          <p:cNvPr id="5" name="Rectangle 4">
            <a:extLst>
              <a:ext uri="{FF2B5EF4-FFF2-40B4-BE49-F238E27FC236}">
                <a16:creationId xmlns:a16="http://schemas.microsoft.com/office/drawing/2014/main" id="{C2E1F347-435C-DA2B-76C3-9766787DEA5E}"/>
              </a:ext>
            </a:extLst>
          </p:cNvPr>
          <p:cNvSpPr/>
          <p:nvPr/>
        </p:nvSpPr>
        <p:spPr>
          <a:xfrm>
            <a:off x="859902" y="5865741"/>
            <a:ext cx="10299510" cy="641810"/>
          </a:xfrm>
          <a:prstGeom prst="rect">
            <a:avLst/>
          </a:prstGeom>
          <a:solidFill>
            <a:srgbClr val="F0EAB3"/>
          </a:solidFill>
          <a:ln>
            <a:noFill/>
          </a:ln>
        </p:spPr>
        <p:txBody>
          <a:bodyPr wrap="square" anchor="ctr">
            <a:noAutofit/>
          </a:bodyPr>
          <a:lstStyle/>
          <a:p>
            <a:pPr algn="ctr"/>
            <a:r>
              <a:rPr lang="en-US" dirty="0">
                <a:solidFill>
                  <a:srgbClr val="243763"/>
                </a:solidFill>
                <a:latin typeface="Georgia" panose="02040502050405020303" pitchFamily="18" charset="0"/>
              </a:rPr>
              <a:t>Synchronized 90-day rentals/vacates deliver an apples-to-apples read on demand seasonality</a:t>
            </a:r>
          </a:p>
        </p:txBody>
      </p:sp>
      <p:sp>
        <p:nvSpPr>
          <p:cNvPr id="6" name="Rectangle 5">
            <a:extLst>
              <a:ext uri="{FF2B5EF4-FFF2-40B4-BE49-F238E27FC236}">
                <a16:creationId xmlns:a16="http://schemas.microsoft.com/office/drawing/2014/main" id="{007D4E94-1FBF-2172-5ED3-3B1F6E39D0EC}"/>
              </a:ext>
            </a:extLst>
          </p:cNvPr>
          <p:cNvSpPr/>
          <p:nvPr/>
        </p:nvSpPr>
        <p:spPr>
          <a:xfrm>
            <a:off x="1561736" y="4194429"/>
            <a:ext cx="2270760" cy="554078"/>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243763"/>
                </a:solidFill>
              </a:rPr>
              <a:t>1</a:t>
            </a:r>
            <a:r>
              <a:rPr lang="en-US" baseline="30000" dirty="0">
                <a:solidFill>
                  <a:srgbClr val="243763"/>
                </a:solidFill>
              </a:rPr>
              <a:t>st</a:t>
            </a:r>
            <a:r>
              <a:rPr lang="en-US" dirty="0">
                <a:solidFill>
                  <a:srgbClr val="243763"/>
                </a:solidFill>
              </a:rPr>
              <a:t> of Month </a:t>
            </a:r>
          </a:p>
        </p:txBody>
      </p:sp>
      <p:cxnSp>
        <p:nvCxnSpPr>
          <p:cNvPr id="9" name="Straight Arrow Connector 8">
            <a:extLst>
              <a:ext uri="{FF2B5EF4-FFF2-40B4-BE49-F238E27FC236}">
                <a16:creationId xmlns:a16="http://schemas.microsoft.com/office/drawing/2014/main" id="{8A197468-838D-78CD-1DF0-44E1D252B2CE}"/>
              </a:ext>
            </a:extLst>
          </p:cNvPr>
          <p:cNvCxnSpPr>
            <a:cxnSpLocks/>
          </p:cNvCxnSpPr>
          <p:nvPr/>
        </p:nvCxnSpPr>
        <p:spPr>
          <a:xfrm flipV="1">
            <a:off x="4255828" y="4041295"/>
            <a:ext cx="589452" cy="122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C14159E7-947F-0608-03BB-CB13261C732E}"/>
              </a:ext>
            </a:extLst>
          </p:cNvPr>
          <p:cNvSpPr/>
          <p:nvPr/>
        </p:nvSpPr>
        <p:spPr>
          <a:xfrm>
            <a:off x="5156544" y="3623412"/>
            <a:ext cx="2270760" cy="554078"/>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243763"/>
                </a:solidFill>
              </a:rPr>
              <a:t>90-Day Window</a:t>
            </a:r>
          </a:p>
        </p:txBody>
      </p:sp>
      <p:cxnSp>
        <p:nvCxnSpPr>
          <p:cNvPr id="12" name="Straight Arrow Connector 11">
            <a:extLst>
              <a:ext uri="{FF2B5EF4-FFF2-40B4-BE49-F238E27FC236}">
                <a16:creationId xmlns:a16="http://schemas.microsoft.com/office/drawing/2014/main" id="{C37F863E-5C02-5B1D-3292-7502D2E5432D}"/>
              </a:ext>
            </a:extLst>
          </p:cNvPr>
          <p:cNvCxnSpPr>
            <a:cxnSpLocks/>
          </p:cNvCxnSpPr>
          <p:nvPr/>
        </p:nvCxnSpPr>
        <p:spPr>
          <a:xfrm>
            <a:off x="7848600" y="3900451"/>
            <a:ext cx="7718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B0F2BAAC-76E1-BB08-BF73-F41096EA2B1F}"/>
              </a:ext>
            </a:extLst>
          </p:cNvPr>
          <p:cNvSpPr/>
          <p:nvPr/>
        </p:nvSpPr>
        <p:spPr>
          <a:xfrm>
            <a:off x="9061336" y="3623412"/>
            <a:ext cx="2270760" cy="554078"/>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243763"/>
                </a:solidFill>
              </a:rPr>
              <a:t>Store Totals</a:t>
            </a:r>
          </a:p>
        </p:txBody>
      </p:sp>
      <p:cxnSp>
        <p:nvCxnSpPr>
          <p:cNvPr id="14" name="Straight Arrow Connector 13">
            <a:extLst>
              <a:ext uri="{FF2B5EF4-FFF2-40B4-BE49-F238E27FC236}">
                <a16:creationId xmlns:a16="http://schemas.microsoft.com/office/drawing/2014/main" id="{CA228812-EADA-5056-D649-EB314B55BBE7}"/>
              </a:ext>
            </a:extLst>
          </p:cNvPr>
          <p:cNvCxnSpPr>
            <a:cxnSpLocks/>
          </p:cNvCxnSpPr>
          <p:nvPr/>
        </p:nvCxnSpPr>
        <p:spPr>
          <a:xfrm>
            <a:off x="10196716" y="4358640"/>
            <a:ext cx="0" cy="3508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97551634-344E-CC81-FEF4-4DBFE5D44701}"/>
              </a:ext>
            </a:extLst>
          </p:cNvPr>
          <p:cNvSpPr/>
          <p:nvPr/>
        </p:nvSpPr>
        <p:spPr>
          <a:xfrm>
            <a:off x="8997755" y="4846616"/>
            <a:ext cx="2270760" cy="554078"/>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243763"/>
                </a:solidFill>
              </a:rPr>
              <a:t>Yearly Aggregation</a:t>
            </a:r>
          </a:p>
        </p:txBody>
      </p:sp>
      <p:sp>
        <p:nvSpPr>
          <p:cNvPr id="17" name="Rectangle 16">
            <a:extLst>
              <a:ext uri="{FF2B5EF4-FFF2-40B4-BE49-F238E27FC236}">
                <a16:creationId xmlns:a16="http://schemas.microsoft.com/office/drawing/2014/main" id="{D31E3750-26B0-B513-6837-F945F58153E2}"/>
              </a:ext>
            </a:extLst>
          </p:cNvPr>
          <p:cNvSpPr/>
          <p:nvPr/>
        </p:nvSpPr>
        <p:spPr>
          <a:xfrm>
            <a:off x="5156544" y="4846616"/>
            <a:ext cx="2270760" cy="554078"/>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243763"/>
                </a:solidFill>
              </a:rPr>
              <a:t>Market Totals</a:t>
            </a:r>
          </a:p>
        </p:txBody>
      </p:sp>
      <p:cxnSp>
        <p:nvCxnSpPr>
          <p:cNvPr id="18" name="Straight Arrow Connector 17">
            <a:extLst>
              <a:ext uri="{FF2B5EF4-FFF2-40B4-BE49-F238E27FC236}">
                <a16:creationId xmlns:a16="http://schemas.microsoft.com/office/drawing/2014/main" id="{C3A6AB09-6036-83C2-3DD4-3FE48C28B614}"/>
              </a:ext>
            </a:extLst>
          </p:cNvPr>
          <p:cNvCxnSpPr>
            <a:cxnSpLocks/>
          </p:cNvCxnSpPr>
          <p:nvPr/>
        </p:nvCxnSpPr>
        <p:spPr>
          <a:xfrm flipH="1">
            <a:off x="7767493" y="5154135"/>
            <a:ext cx="8529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D2A93178-AB5D-63B5-8F20-AEF054EABFB6}"/>
                  </a:ext>
                </a:extLst>
              </p14:cNvPr>
              <p14:cNvContentPartPr/>
              <p14:nvPr/>
            </p14:nvContentPartPr>
            <p14:xfrm>
              <a:off x="4678560" y="3947280"/>
              <a:ext cx="360" cy="360"/>
            </p14:xfrm>
          </p:contentPart>
        </mc:Choice>
        <mc:Fallback xmlns="">
          <p:pic>
            <p:nvPicPr>
              <p:cNvPr id="36" name="Ink 35">
                <a:extLst>
                  <a:ext uri="{FF2B5EF4-FFF2-40B4-BE49-F238E27FC236}">
                    <a16:creationId xmlns:a16="http://schemas.microsoft.com/office/drawing/2014/main" id="{D2A93178-AB5D-63B5-8F20-AEF054EABFB6}"/>
                  </a:ext>
                </a:extLst>
              </p:cNvPr>
              <p:cNvPicPr/>
              <p:nvPr/>
            </p:nvPicPr>
            <p:blipFill>
              <a:blip r:embed="rId5"/>
              <a:stretch>
                <a:fillRect/>
              </a:stretch>
            </p:blipFill>
            <p:spPr>
              <a:xfrm>
                <a:off x="4672440" y="3941160"/>
                <a:ext cx="12600" cy="12600"/>
              </a:xfrm>
              <a:prstGeom prst="rect">
                <a:avLst/>
              </a:prstGeom>
            </p:spPr>
          </p:pic>
        </mc:Fallback>
      </mc:AlternateContent>
      <p:sp>
        <p:nvSpPr>
          <p:cNvPr id="39" name="TextBox 38">
            <a:extLst>
              <a:ext uri="{FF2B5EF4-FFF2-40B4-BE49-F238E27FC236}">
                <a16:creationId xmlns:a16="http://schemas.microsoft.com/office/drawing/2014/main" id="{FD24ABDC-18A7-2D1A-CDE7-4EC968DE4E66}"/>
              </a:ext>
            </a:extLst>
          </p:cNvPr>
          <p:cNvSpPr txBox="1"/>
          <p:nvPr/>
        </p:nvSpPr>
        <p:spPr>
          <a:xfrm>
            <a:off x="5172515" y="4918014"/>
            <a:ext cx="6096000" cy="369332"/>
          </a:xfrm>
          <a:prstGeom prst="rect">
            <a:avLst/>
          </a:prstGeom>
          <a:noFill/>
        </p:spPr>
        <p:txBody>
          <a:bodyPr wrap="square">
            <a:spAutoFit/>
          </a:bodyPr>
          <a:lstStyle/>
          <a:p>
            <a:r>
              <a:rPr lang="en-US" dirty="0"/>
              <a:t>👑</a:t>
            </a:r>
          </a:p>
        </p:txBody>
      </p:sp>
      <p:sp>
        <p:nvSpPr>
          <p:cNvPr id="41" name="TextBox 40">
            <a:extLst>
              <a:ext uri="{FF2B5EF4-FFF2-40B4-BE49-F238E27FC236}">
                <a16:creationId xmlns:a16="http://schemas.microsoft.com/office/drawing/2014/main" id="{79525030-4DE6-0D5B-4AF5-AA2CD0967D08}"/>
              </a:ext>
            </a:extLst>
          </p:cNvPr>
          <p:cNvSpPr txBox="1"/>
          <p:nvPr/>
        </p:nvSpPr>
        <p:spPr>
          <a:xfrm>
            <a:off x="6934200" y="4908276"/>
            <a:ext cx="6096000" cy="369332"/>
          </a:xfrm>
          <a:prstGeom prst="rect">
            <a:avLst/>
          </a:prstGeom>
          <a:noFill/>
        </p:spPr>
        <p:txBody>
          <a:bodyPr wrap="square">
            <a:spAutoFit/>
          </a:bodyPr>
          <a:lstStyle/>
          <a:p>
            <a:r>
              <a:rPr lang="en-US" dirty="0"/>
              <a:t>👑</a:t>
            </a:r>
          </a:p>
        </p:txBody>
      </p:sp>
    </p:spTree>
    <p:extLst>
      <p:ext uri="{BB962C8B-B14F-4D97-AF65-F5344CB8AC3E}">
        <p14:creationId xmlns:p14="http://schemas.microsoft.com/office/powerpoint/2010/main" val="11789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6E192-D34D-F004-1A72-50158B2EFA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43DF29D-A408-A3E0-7496-AC89E0423DEB}"/>
              </a:ext>
            </a:extLst>
          </p:cNvPr>
          <p:cNvSpPr txBox="1"/>
          <p:nvPr/>
        </p:nvSpPr>
        <p:spPr>
          <a:xfrm>
            <a:off x="1523999" y="6556979"/>
            <a:ext cx="9144000" cy="184666"/>
          </a:xfrm>
          <a:prstGeom prst="rect">
            <a:avLst/>
          </a:prstGeom>
          <a:noFill/>
        </p:spPr>
        <p:txBody>
          <a:bodyPr wrap="square">
            <a:spAutoFit/>
          </a:bodyPr>
          <a:lstStyle/>
          <a:p>
            <a:pPr algn="ctr"/>
            <a:r>
              <a:rPr lang="en-US" sz="600">
                <a:solidFill>
                  <a:srgbClr val="243763"/>
                </a:solidFill>
                <a:latin typeface="Corbel" panose="020B0503020204020204" pitchFamily="34" charset="0"/>
              </a:rPr>
              <a:t>This document contains confidential and proprietary information about Storage Star and is intended solely for the recipient. It may not be distributed, copied, or disclosed without prior written consent from Storage Star. Unauthorized use is prohibited.</a:t>
            </a:r>
            <a:endParaRPr lang="en-US" sz="600">
              <a:solidFill>
                <a:srgbClr val="243763"/>
              </a:solidFill>
            </a:endParaRPr>
          </a:p>
        </p:txBody>
      </p:sp>
      <p:pic>
        <p:nvPicPr>
          <p:cNvPr id="9" name="Picture 8" descr="A blue oval sign with white text and a yellow star&#10;&#10;AI-generated content may be incorrect.">
            <a:extLst>
              <a:ext uri="{FF2B5EF4-FFF2-40B4-BE49-F238E27FC236}">
                <a16:creationId xmlns:a16="http://schemas.microsoft.com/office/drawing/2014/main" id="{F1ED0615-0594-E509-1809-9E131BFEF470}"/>
              </a:ext>
            </a:extLst>
          </p:cNvPr>
          <p:cNvPicPr>
            <a:picLocks noChangeAspect="1"/>
          </p:cNvPicPr>
          <p:nvPr/>
        </p:nvPicPr>
        <p:blipFill>
          <a:blip r:embed="rId3"/>
          <a:stretch>
            <a:fillRect/>
          </a:stretch>
        </p:blipFill>
        <p:spPr>
          <a:xfrm>
            <a:off x="11081796" y="283847"/>
            <a:ext cx="770627" cy="512959"/>
          </a:xfrm>
          <a:prstGeom prst="rect">
            <a:avLst/>
          </a:prstGeom>
        </p:spPr>
      </p:pic>
      <p:cxnSp>
        <p:nvCxnSpPr>
          <p:cNvPr id="11" name="Straight Connector 10">
            <a:extLst>
              <a:ext uri="{FF2B5EF4-FFF2-40B4-BE49-F238E27FC236}">
                <a16:creationId xmlns:a16="http://schemas.microsoft.com/office/drawing/2014/main" id="{22FCD871-00FD-C2D0-4F59-9B0825D7B232}"/>
              </a:ext>
            </a:extLst>
          </p:cNvPr>
          <p:cNvCxnSpPr>
            <a:cxnSpLocks/>
          </p:cNvCxnSpPr>
          <p:nvPr/>
        </p:nvCxnSpPr>
        <p:spPr>
          <a:xfrm flipH="1">
            <a:off x="424448" y="270879"/>
            <a:ext cx="10448340" cy="0"/>
          </a:xfrm>
          <a:prstGeom prst="line">
            <a:avLst/>
          </a:prstGeom>
          <a:ln w="9525">
            <a:solidFill>
              <a:srgbClr val="F6C84C"/>
            </a:solidFill>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2C330898-1DF1-651F-A9C7-1404C6479291}"/>
              </a:ext>
            </a:extLst>
          </p:cNvPr>
          <p:cNvSpPr>
            <a:spLocks noGrp="1"/>
          </p:cNvSpPr>
          <p:nvPr>
            <p:ph type="sldNum" sz="quarter" idx="4"/>
          </p:nvPr>
        </p:nvSpPr>
        <p:spPr/>
        <p:txBody>
          <a:bodyPr/>
          <a:lstStyle/>
          <a:p>
            <a:fld id="{E3BE3087-6007-417D-8F40-E495BD2D19A4}" type="slidenum">
              <a:rPr lang="en-US" smtClean="0"/>
              <a:pPr/>
              <a:t>17</a:t>
            </a:fld>
            <a:endParaRPr lang="en-US"/>
          </a:p>
        </p:txBody>
      </p:sp>
      <p:pic>
        <p:nvPicPr>
          <p:cNvPr id="7" name="Picture 6" descr="A graph of a number of average per month&#10;&#10;AI-generated content may be incorrect.">
            <a:extLst>
              <a:ext uri="{FF2B5EF4-FFF2-40B4-BE49-F238E27FC236}">
                <a16:creationId xmlns:a16="http://schemas.microsoft.com/office/drawing/2014/main" id="{3E4788AD-9DA1-F6B4-C839-43F77392B959}"/>
              </a:ext>
            </a:extLst>
          </p:cNvPr>
          <p:cNvPicPr>
            <a:picLocks noChangeAspect="1"/>
          </p:cNvPicPr>
          <p:nvPr/>
        </p:nvPicPr>
        <p:blipFill>
          <a:blip r:embed="rId4"/>
          <a:stretch>
            <a:fillRect/>
          </a:stretch>
        </p:blipFill>
        <p:spPr>
          <a:xfrm>
            <a:off x="919692" y="1161815"/>
            <a:ext cx="4526768" cy="2678977"/>
          </a:xfrm>
          <a:prstGeom prst="rect">
            <a:avLst/>
          </a:prstGeom>
        </p:spPr>
      </p:pic>
      <p:sp>
        <p:nvSpPr>
          <p:cNvPr id="4" name="Title 6">
            <a:extLst>
              <a:ext uri="{FF2B5EF4-FFF2-40B4-BE49-F238E27FC236}">
                <a16:creationId xmlns:a16="http://schemas.microsoft.com/office/drawing/2014/main" id="{EC290CFC-DEF6-438C-1AD0-19D9C3959B11}"/>
              </a:ext>
            </a:extLst>
          </p:cNvPr>
          <p:cNvSpPr txBox="1">
            <a:spLocks/>
          </p:cNvSpPr>
          <p:nvPr/>
        </p:nvSpPr>
        <p:spPr>
          <a:xfrm>
            <a:off x="394736" y="49978"/>
            <a:ext cx="106870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243763"/>
                </a:solidFill>
                <a:latin typeface="Georgia" panose="02040502050405020303" pitchFamily="18" charset="0"/>
              </a:rPr>
              <a:t>Seasonality Trends </a:t>
            </a:r>
            <a:r>
              <a:rPr lang="en-US" sz="3600" dirty="0">
                <a:solidFill>
                  <a:srgbClr val="243763"/>
                </a:solidFill>
                <a:latin typeface="Georgia" panose="02040502050405020303" pitchFamily="18" charset="0"/>
                <a:sym typeface="Wingdings" panose="05000000000000000000" pitchFamily="2" charset="2"/>
              </a:rPr>
              <a:t> Rentals &amp; Vacates</a:t>
            </a:r>
            <a:endParaRPr lang="en-US" sz="3600" dirty="0">
              <a:solidFill>
                <a:srgbClr val="243763"/>
              </a:solidFill>
              <a:latin typeface="Georgia" panose="02040502050405020303" pitchFamily="18" charset="0"/>
            </a:endParaRPr>
          </a:p>
        </p:txBody>
      </p:sp>
      <p:pic>
        <p:nvPicPr>
          <p:cNvPr id="5" name="Picture 4" descr="A graph of a number of months&#10;&#10;AI-generated content may be incorrect.">
            <a:extLst>
              <a:ext uri="{FF2B5EF4-FFF2-40B4-BE49-F238E27FC236}">
                <a16:creationId xmlns:a16="http://schemas.microsoft.com/office/drawing/2014/main" id="{3FF1ADF5-47A4-5996-D93A-9ED562D949F8}"/>
              </a:ext>
            </a:extLst>
          </p:cNvPr>
          <p:cNvPicPr>
            <a:picLocks noChangeAspect="1"/>
          </p:cNvPicPr>
          <p:nvPr/>
        </p:nvPicPr>
        <p:blipFill>
          <a:blip r:embed="rId5"/>
          <a:srcRect l="2000"/>
          <a:stretch>
            <a:fillRect/>
          </a:stretch>
        </p:blipFill>
        <p:spPr>
          <a:xfrm>
            <a:off x="5876752" y="3874572"/>
            <a:ext cx="4249796" cy="2656670"/>
          </a:xfrm>
          <a:prstGeom prst="rect">
            <a:avLst/>
          </a:prstGeom>
        </p:spPr>
      </p:pic>
      <p:pic>
        <p:nvPicPr>
          <p:cNvPr id="8" name="Picture 7" descr="A graph of a number of average per month&#10;&#10;AI-generated content may be incorrect.">
            <a:extLst>
              <a:ext uri="{FF2B5EF4-FFF2-40B4-BE49-F238E27FC236}">
                <a16:creationId xmlns:a16="http://schemas.microsoft.com/office/drawing/2014/main" id="{9F666E3F-6793-65DB-D8DE-70CCEBA05916}"/>
              </a:ext>
            </a:extLst>
          </p:cNvPr>
          <p:cNvPicPr>
            <a:picLocks noChangeAspect="1"/>
          </p:cNvPicPr>
          <p:nvPr/>
        </p:nvPicPr>
        <p:blipFill>
          <a:blip r:embed="rId6"/>
          <a:stretch>
            <a:fillRect/>
          </a:stretch>
        </p:blipFill>
        <p:spPr>
          <a:xfrm>
            <a:off x="958302" y="3874572"/>
            <a:ext cx="4488158" cy="2798650"/>
          </a:xfrm>
          <a:prstGeom prst="rect">
            <a:avLst/>
          </a:prstGeom>
        </p:spPr>
      </p:pic>
      <p:pic>
        <p:nvPicPr>
          <p:cNvPr id="10" name="Picture 9" descr="A graph of a number of rentals&#10;&#10;AI-generated content may be incorrect.">
            <a:extLst>
              <a:ext uri="{FF2B5EF4-FFF2-40B4-BE49-F238E27FC236}">
                <a16:creationId xmlns:a16="http://schemas.microsoft.com/office/drawing/2014/main" id="{D5EE1CFE-BFC1-5EF1-EDE2-EA62782F0510}"/>
              </a:ext>
            </a:extLst>
          </p:cNvPr>
          <p:cNvPicPr>
            <a:picLocks noChangeAspect="1"/>
          </p:cNvPicPr>
          <p:nvPr/>
        </p:nvPicPr>
        <p:blipFill>
          <a:blip r:embed="rId7"/>
          <a:stretch>
            <a:fillRect/>
          </a:stretch>
        </p:blipFill>
        <p:spPr>
          <a:xfrm>
            <a:off x="5738266" y="1047800"/>
            <a:ext cx="4526768" cy="2840579"/>
          </a:xfrm>
          <a:prstGeom prst="rect">
            <a:avLst/>
          </a:prstGeom>
        </p:spPr>
      </p:pic>
    </p:spTree>
    <p:extLst>
      <p:ext uri="{BB962C8B-B14F-4D97-AF65-F5344CB8AC3E}">
        <p14:creationId xmlns:p14="http://schemas.microsoft.com/office/powerpoint/2010/main" val="743012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C920F-F397-05B1-A15C-700AD48DD00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0B2EE9-2689-3FA4-7694-2AC929262908}"/>
              </a:ext>
            </a:extLst>
          </p:cNvPr>
          <p:cNvSpPr txBox="1"/>
          <p:nvPr/>
        </p:nvSpPr>
        <p:spPr>
          <a:xfrm>
            <a:off x="1523999" y="6556979"/>
            <a:ext cx="9144000" cy="184666"/>
          </a:xfrm>
          <a:prstGeom prst="rect">
            <a:avLst/>
          </a:prstGeom>
          <a:noFill/>
        </p:spPr>
        <p:txBody>
          <a:bodyPr wrap="square">
            <a:spAutoFit/>
          </a:bodyPr>
          <a:lstStyle/>
          <a:p>
            <a:pPr algn="ctr"/>
            <a:r>
              <a:rPr lang="en-US" sz="600" dirty="0">
                <a:solidFill>
                  <a:srgbClr val="243763"/>
                </a:solidFill>
                <a:latin typeface="Corbel" panose="020B0503020204020204" pitchFamily="34" charset="0"/>
              </a:rPr>
              <a:t>This document contains confidential and proprietary information about Storage Star and is intended solely for the recipient. It may not be distributed, copied, or disclosed without prior written consent from Storage Star. Unauthorized use is prohibited.</a:t>
            </a:r>
            <a:endParaRPr lang="en-US" sz="600" dirty="0">
              <a:solidFill>
                <a:srgbClr val="243763"/>
              </a:solidFill>
            </a:endParaRPr>
          </a:p>
        </p:txBody>
      </p:sp>
      <p:pic>
        <p:nvPicPr>
          <p:cNvPr id="9" name="Picture 8" descr="A blue oval sign with white text and a yellow star&#10;&#10;AI-generated content may be incorrect.">
            <a:extLst>
              <a:ext uri="{FF2B5EF4-FFF2-40B4-BE49-F238E27FC236}">
                <a16:creationId xmlns:a16="http://schemas.microsoft.com/office/drawing/2014/main" id="{C5630489-CAD4-99F3-3BA4-8D181320CF7A}"/>
              </a:ext>
            </a:extLst>
          </p:cNvPr>
          <p:cNvPicPr>
            <a:picLocks noChangeAspect="1"/>
          </p:cNvPicPr>
          <p:nvPr/>
        </p:nvPicPr>
        <p:blipFill>
          <a:blip r:embed="rId3"/>
          <a:stretch>
            <a:fillRect/>
          </a:stretch>
        </p:blipFill>
        <p:spPr>
          <a:xfrm>
            <a:off x="11081796" y="283847"/>
            <a:ext cx="770627" cy="512959"/>
          </a:xfrm>
          <a:prstGeom prst="rect">
            <a:avLst/>
          </a:prstGeom>
        </p:spPr>
      </p:pic>
      <p:sp>
        <p:nvSpPr>
          <p:cNvPr id="6" name="Title 6">
            <a:extLst>
              <a:ext uri="{FF2B5EF4-FFF2-40B4-BE49-F238E27FC236}">
                <a16:creationId xmlns:a16="http://schemas.microsoft.com/office/drawing/2014/main" id="{A7888CD2-A39B-66AD-C397-9E81D5783B11}"/>
              </a:ext>
            </a:extLst>
          </p:cNvPr>
          <p:cNvSpPr txBox="1">
            <a:spLocks/>
          </p:cNvSpPr>
          <p:nvPr/>
        </p:nvSpPr>
        <p:spPr>
          <a:xfrm>
            <a:off x="394736" y="122484"/>
            <a:ext cx="106870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rgbClr val="243763"/>
                </a:solidFill>
                <a:latin typeface="Georgia" panose="02040502050405020303" pitchFamily="18" charset="0"/>
              </a:rPr>
              <a:t>Results</a:t>
            </a:r>
          </a:p>
        </p:txBody>
      </p:sp>
      <p:cxnSp>
        <p:nvCxnSpPr>
          <p:cNvPr id="11" name="Straight Connector 10">
            <a:extLst>
              <a:ext uri="{FF2B5EF4-FFF2-40B4-BE49-F238E27FC236}">
                <a16:creationId xmlns:a16="http://schemas.microsoft.com/office/drawing/2014/main" id="{E8CA3B39-3684-F943-8C1B-4D07150855D7}"/>
              </a:ext>
            </a:extLst>
          </p:cNvPr>
          <p:cNvCxnSpPr>
            <a:cxnSpLocks/>
          </p:cNvCxnSpPr>
          <p:nvPr/>
        </p:nvCxnSpPr>
        <p:spPr>
          <a:xfrm flipH="1">
            <a:off x="424448" y="270879"/>
            <a:ext cx="10448340" cy="0"/>
          </a:xfrm>
          <a:prstGeom prst="line">
            <a:avLst/>
          </a:prstGeom>
          <a:ln w="9525">
            <a:solidFill>
              <a:srgbClr val="F6C84C"/>
            </a:solidFill>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492A0B17-2178-37A3-A7F9-D3E15E557C5A}"/>
              </a:ext>
            </a:extLst>
          </p:cNvPr>
          <p:cNvSpPr>
            <a:spLocks noGrp="1"/>
          </p:cNvSpPr>
          <p:nvPr>
            <p:ph type="sldNum" sz="quarter" idx="4"/>
          </p:nvPr>
        </p:nvSpPr>
        <p:spPr/>
        <p:txBody>
          <a:bodyPr/>
          <a:lstStyle/>
          <a:p>
            <a:fld id="{E3BE3087-6007-417D-8F40-E495BD2D19A4}" type="slidenum">
              <a:rPr lang="en-US" smtClean="0"/>
              <a:pPr/>
              <a:t>18</a:t>
            </a:fld>
            <a:endParaRPr lang="en-US"/>
          </a:p>
        </p:txBody>
      </p:sp>
      <p:sp>
        <p:nvSpPr>
          <p:cNvPr id="13" name="Rectangle 12">
            <a:extLst>
              <a:ext uri="{FF2B5EF4-FFF2-40B4-BE49-F238E27FC236}">
                <a16:creationId xmlns:a16="http://schemas.microsoft.com/office/drawing/2014/main" id="{B1CF71B6-F6B9-24F8-7804-0B2EF170F1DF}"/>
              </a:ext>
            </a:extLst>
          </p:cNvPr>
          <p:cNvSpPr/>
          <p:nvPr/>
        </p:nvSpPr>
        <p:spPr>
          <a:xfrm>
            <a:off x="481853" y="1486503"/>
            <a:ext cx="2418080" cy="1077437"/>
          </a:xfrm>
          <a:prstGeom prst="rect">
            <a:avLst/>
          </a:prstGeom>
          <a:solidFill>
            <a:srgbClr val="24376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FC967E-355C-4DD3-DD63-833A806ECE35}"/>
              </a:ext>
            </a:extLst>
          </p:cNvPr>
          <p:cNvSpPr/>
          <p:nvPr/>
        </p:nvSpPr>
        <p:spPr>
          <a:xfrm>
            <a:off x="481853" y="2626705"/>
            <a:ext cx="2418080" cy="1077437"/>
          </a:xfrm>
          <a:prstGeom prst="rect">
            <a:avLst/>
          </a:prstGeom>
          <a:solidFill>
            <a:srgbClr val="24376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8C2BB39-E2FA-A6F9-8A8E-11E3F1A7D8C3}"/>
              </a:ext>
            </a:extLst>
          </p:cNvPr>
          <p:cNvSpPr/>
          <p:nvPr/>
        </p:nvSpPr>
        <p:spPr>
          <a:xfrm>
            <a:off x="481853" y="3795522"/>
            <a:ext cx="2418080" cy="1077437"/>
          </a:xfrm>
          <a:prstGeom prst="rect">
            <a:avLst/>
          </a:prstGeom>
          <a:solidFill>
            <a:srgbClr val="24376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C0DCF70-E422-CC72-7CB6-FE85CBD9DAE4}"/>
              </a:ext>
            </a:extLst>
          </p:cNvPr>
          <p:cNvSpPr/>
          <p:nvPr/>
        </p:nvSpPr>
        <p:spPr>
          <a:xfrm>
            <a:off x="481853" y="4959989"/>
            <a:ext cx="2418080" cy="1077437"/>
          </a:xfrm>
          <a:prstGeom prst="rect">
            <a:avLst/>
          </a:prstGeom>
          <a:solidFill>
            <a:srgbClr val="24376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496C4C2-FE79-E606-AC47-1DB02B852F27}"/>
              </a:ext>
            </a:extLst>
          </p:cNvPr>
          <p:cNvSpPr txBox="1"/>
          <p:nvPr/>
        </p:nvSpPr>
        <p:spPr>
          <a:xfrm>
            <a:off x="-1348740" y="1843529"/>
            <a:ext cx="6096000" cy="369332"/>
          </a:xfrm>
          <a:prstGeom prst="rect">
            <a:avLst/>
          </a:prstGeom>
          <a:noFill/>
        </p:spPr>
        <p:txBody>
          <a:bodyPr wrap="square">
            <a:spAutoFit/>
          </a:bodyPr>
          <a:lstStyle/>
          <a:p>
            <a:pPr algn="ctr"/>
            <a:r>
              <a:rPr lang="en-US" sz="1800" b="0" i="0" dirty="0">
                <a:solidFill>
                  <a:srgbClr val="F6C84C"/>
                </a:solidFill>
                <a:latin typeface="Georgia" panose="02040502050405020303" pitchFamily="18" charset="0"/>
              </a:rPr>
              <a:t>California</a:t>
            </a:r>
            <a:endParaRPr lang="en-US" sz="1800" b="0" i="0" baseline="30000" dirty="0">
              <a:solidFill>
                <a:srgbClr val="F6C84C"/>
              </a:solidFill>
              <a:latin typeface="Georgia" panose="02040502050405020303" pitchFamily="18" charset="0"/>
            </a:endParaRPr>
          </a:p>
        </p:txBody>
      </p:sp>
      <p:sp>
        <p:nvSpPr>
          <p:cNvPr id="23" name="TextBox 22">
            <a:extLst>
              <a:ext uri="{FF2B5EF4-FFF2-40B4-BE49-F238E27FC236}">
                <a16:creationId xmlns:a16="http://schemas.microsoft.com/office/drawing/2014/main" id="{3EC6EDFE-B16C-765F-8A8F-EF74796E09FD}"/>
              </a:ext>
            </a:extLst>
          </p:cNvPr>
          <p:cNvSpPr txBox="1"/>
          <p:nvPr/>
        </p:nvSpPr>
        <p:spPr>
          <a:xfrm>
            <a:off x="-1602740" y="2987052"/>
            <a:ext cx="6604000" cy="369332"/>
          </a:xfrm>
          <a:prstGeom prst="rect">
            <a:avLst/>
          </a:prstGeom>
          <a:noFill/>
        </p:spPr>
        <p:txBody>
          <a:bodyPr wrap="square">
            <a:spAutoFit/>
          </a:bodyPr>
          <a:lstStyle/>
          <a:p>
            <a:pPr algn="ctr"/>
            <a:r>
              <a:rPr lang="en-US" dirty="0">
                <a:solidFill>
                  <a:srgbClr val="F6C84C"/>
                </a:solidFill>
                <a:latin typeface="Georgia" panose="02040502050405020303" pitchFamily="18" charset="0"/>
              </a:rPr>
              <a:t>Colorado</a:t>
            </a:r>
            <a:endParaRPr lang="en-US" baseline="30000" dirty="0">
              <a:solidFill>
                <a:srgbClr val="F6C84C"/>
              </a:solidFill>
              <a:latin typeface="Georgia" panose="02040502050405020303" pitchFamily="18" charset="0"/>
            </a:endParaRPr>
          </a:p>
        </p:txBody>
      </p:sp>
      <p:sp>
        <p:nvSpPr>
          <p:cNvPr id="25" name="TextBox 24">
            <a:extLst>
              <a:ext uri="{FF2B5EF4-FFF2-40B4-BE49-F238E27FC236}">
                <a16:creationId xmlns:a16="http://schemas.microsoft.com/office/drawing/2014/main" id="{BD97B005-BD2A-435B-3661-91881263C4BB}"/>
              </a:ext>
            </a:extLst>
          </p:cNvPr>
          <p:cNvSpPr txBox="1"/>
          <p:nvPr/>
        </p:nvSpPr>
        <p:spPr>
          <a:xfrm>
            <a:off x="-1674607" y="4136612"/>
            <a:ext cx="6731000" cy="369332"/>
          </a:xfrm>
          <a:prstGeom prst="rect">
            <a:avLst/>
          </a:prstGeom>
          <a:noFill/>
        </p:spPr>
        <p:txBody>
          <a:bodyPr wrap="square">
            <a:spAutoFit/>
          </a:bodyPr>
          <a:lstStyle/>
          <a:p>
            <a:pPr algn="ctr"/>
            <a:r>
              <a:rPr lang="en-US" sz="1800" b="0" i="0" dirty="0">
                <a:solidFill>
                  <a:srgbClr val="F6C84C"/>
                </a:solidFill>
                <a:latin typeface="Georgia" panose="02040502050405020303" pitchFamily="18" charset="0"/>
              </a:rPr>
              <a:t>Texas</a:t>
            </a:r>
            <a:endParaRPr lang="en-US" sz="1800" b="0" i="0" baseline="30000" dirty="0">
              <a:solidFill>
                <a:srgbClr val="F6C84C"/>
              </a:solidFill>
              <a:latin typeface="Georgia" panose="02040502050405020303" pitchFamily="18" charset="0"/>
            </a:endParaRPr>
          </a:p>
        </p:txBody>
      </p:sp>
      <p:sp>
        <p:nvSpPr>
          <p:cNvPr id="27" name="TextBox 26">
            <a:extLst>
              <a:ext uri="{FF2B5EF4-FFF2-40B4-BE49-F238E27FC236}">
                <a16:creationId xmlns:a16="http://schemas.microsoft.com/office/drawing/2014/main" id="{6D7EC535-0280-D6A6-8E23-017D2E6CCC27}"/>
              </a:ext>
            </a:extLst>
          </p:cNvPr>
          <p:cNvSpPr txBox="1"/>
          <p:nvPr/>
        </p:nvSpPr>
        <p:spPr>
          <a:xfrm>
            <a:off x="-1681480" y="5314041"/>
            <a:ext cx="6761480" cy="369332"/>
          </a:xfrm>
          <a:prstGeom prst="rect">
            <a:avLst/>
          </a:prstGeom>
          <a:noFill/>
        </p:spPr>
        <p:txBody>
          <a:bodyPr wrap="square">
            <a:spAutoFit/>
          </a:bodyPr>
          <a:lstStyle/>
          <a:p>
            <a:pPr algn="ctr"/>
            <a:r>
              <a:rPr lang="en-US" sz="1800" b="0" i="0" dirty="0">
                <a:solidFill>
                  <a:srgbClr val="F6C84C"/>
                </a:solidFill>
                <a:latin typeface="Georgia" panose="02040502050405020303" pitchFamily="18" charset="0"/>
              </a:rPr>
              <a:t>Utah</a:t>
            </a:r>
            <a:endParaRPr lang="en-US" sz="1800" b="0" i="0" baseline="30000" dirty="0">
              <a:solidFill>
                <a:srgbClr val="F6C84C"/>
              </a:solidFill>
              <a:latin typeface="Georgia" panose="02040502050405020303" pitchFamily="18" charset="0"/>
            </a:endParaRPr>
          </a:p>
        </p:txBody>
      </p:sp>
      <p:sp>
        <p:nvSpPr>
          <p:cNvPr id="29" name="TextBox 28">
            <a:extLst>
              <a:ext uri="{FF2B5EF4-FFF2-40B4-BE49-F238E27FC236}">
                <a16:creationId xmlns:a16="http://schemas.microsoft.com/office/drawing/2014/main" id="{1B480E3C-06AC-7BA6-AEDC-88F09A244E36}"/>
              </a:ext>
            </a:extLst>
          </p:cNvPr>
          <p:cNvSpPr txBox="1"/>
          <p:nvPr/>
        </p:nvSpPr>
        <p:spPr>
          <a:xfrm>
            <a:off x="2899931" y="1471510"/>
            <a:ext cx="8950960" cy="1169551"/>
          </a:xfrm>
          <a:prstGeom prst="rect">
            <a:avLst/>
          </a:prstGeom>
          <a:noFill/>
        </p:spPr>
        <p:txBody>
          <a:bodyPr wrap="square">
            <a:spAutoFit/>
          </a:bodyPr>
          <a:lstStyle/>
          <a:p>
            <a:pPr marL="285750" indent="-285750" algn="l">
              <a:buClr>
                <a:srgbClr val="F6C84C"/>
              </a:buClr>
              <a:buFont typeface="Wingdings" panose="05000000000000000000" pitchFamily="2" charset="2"/>
              <a:buChar char="§"/>
            </a:pPr>
            <a:r>
              <a:rPr lang="en-US" sz="1400" b="0" i="0" u="none" dirty="0">
                <a:solidFill>
                  <a:srgbClr val="243763"/>
                </a:solidFill>
                <a:latin typeface="Corbel" panose="020B0503020204020204" pitchFamily="34" charset="0"/>
              </a:rPr>
              <a:t>Pricing trends are mixed; With only non-climate drive-up</a:t>
            </a:r>
            <a:r>
              <a:rPr lang="en-US" sz="1400" dirty="0">
                <a:solidFill>
                  <a:srgbClr val="243763"/>
                </a:solidFill>
                <a:latin typeface="Corbel" panose="020B0503020204020204" pitchFamily="34" charset="0"/>
              </a:rPr>
              <a:t> units </a:t>
            </a:r>
            <a:r>
              <a:rPr lang="en-US" sz="1400" b="0" i="0" u="none" dirty="0">
                <a:solidFill>
                  <a:srgbClr val="243763"/>
                </a:solidFill>
                <a:latin typeface="Corbel" panose="020B0503020204020204" pitchFamily="34" charset="0"/>
              </a:rPr>
              <a:t> and non-climate ground floor units, rents  have steadily declined since 2022, however, have started to bottom out. </a:t>
            </a:r>
            <a:r>
              <a:rPr lang="en-US" sz="1400" dirty="0">
                <a:solidFill>
                  <a:srgbClr val="243763"/>
                </a:solidFill>
                <a:latin typeface="Corbel" panose="020B0503020204020204" pitchFamily="34" charset="0"/>
              </a:rPr>
              <a:t>W</a:t>
            </a:r>
            <a:r>
              <a:rPr lang="en-US" sz="1400" b="0" i="0" u="none" dirty="0">
                <a:solidFill>
                  <a:srgbClr val="243763"/>
                </a:solidFill>
                <a:latin typeface="Corbel" panose="020B0503020204020204" pitchFamily="34" charset="0"/>
              </a:rPr>
              <a:t>e have had more rentals this year compared to previous years at this time</a:t>
            </a:r>
          </a:p>
          <a:p>
            <a:pPr marL="285750" indent="-285750" algn="l">
              <a:buClr>
                <a:srgbClr val="F6C84C"/>
              </a:buClr>
              <a:buFont typeface="Wingdings" panose="05000000000000000000" pitchFamily="2" charset="2"/>
              <a:buChar char="§"/>
            </a:pPr>
            <a:r>
              <a:rPr lang="en-US" sz="1400" dirty="0">
                <a:solidFill>
                  <a:srgbClr val="243763"/>
                </a:solidFill>
                <a:latin typeface="Corbel" panose="020B0503020204020204" pitchFamily="34" charset="0"/>
              </a:rPr>
              <a:t>Rate compression is most evident in smaller unit sizes, and excluding wine lockers highlights the downward trend as unit size increases </a:t>
            </a:r>
            <a:endParaRPr lang="en-US" sz="1400" b="0" i="0" u="none" dirty="0">
              <a:solidFill>
                <a:srgbClr val="243763"/>
              </a:solidFill>
              <a:latin typeface="Corbel" panose="020B0503020204020204" pitchFamily="34" charset="0"/>
            </a:endParaRPr>
          </a:p>
        </p:txBody>
      </p:sp>
      <p:sp>
        <p:nvSpPr>
          <p:cNvPr id="4" name="TextBox 3">
            <a:extLst>
              <a:ext uri="{FF2B5EF4-FFF2-40B4-BE49-F238E27FC236}">
                <a16:creationId xmlns:a16="http://schemas.microsoft.com/office/drawing/2014/main" id="{56A9030C-6E7C-C71E-B5E3-3F7B7ED833F5}"/>
              </a:ext>
            </a:extLst>
          </p:cNvPr>
          <p:cNvSpPr txBox="1"/>
          <p:nvPr/>
        </p:nvSpPr>
        <p:spPr>
          <a:xfrm>
            <a:off x="2899931" y="2687424"/>
            <a:ext cx="8950961" cy="954107"/>
          </a:xfrm>
          <a:prstGeom prst="rect">
            <a:avLst/>
          </a:prstGeom>
          <a:noFill/>
        </p:spPr>
        <p:txBody>
          <a:bodyPr wrap="square">
            <a:spAutoFit/>
          </a:bodyPr>
          <a:lstStyle/>
          <a:p>
            <a:pPr marL="285750" indent="-285750" algn="l">
              <a:buClr>
                <a:srgbClr val="F6C84C"/>
              </a:buClr>
              <a:buFont typeface="Wingdings" panose="05000000000000000000" pitchFamily="2" charset="2"/>
              <a:buChar char="§"/>
            </a:pPr>
            <a:r>
              <a:rPr lang="en-US" sz="1400" b="0" i="0" u="none" dirty="0">
                <a:solidFill>
                  <a:srgbClr val="243763"/>
                </a:solidFill>
                <a:latin typeface="Corbel" panose="020B0503020204020204" pitchFamily="34" charset="0"/>
              </a:rPr>
              <a:t>Climate controlled units are more of a premium than non-climate units. Climate-controlled held stronger through 2022-2023, maintaining higher rents per SF</a:t>
            </a:r>
          </a:p>
          <a:p>
            <a:pPr marL="285750" indent="-285750" algn="l">
              <a:buClr>
                <a:srgbClr val="F6C84C"/>
              </a:buClr>
              <a:buFont typeface="Wingdings" panose="05000000000000000000" pitchFamily="2" charset="2"/>
              <a:buChar char="§"/>
            </a:pPr>
            <a:r>
              <a:rPr lang="en-US" sz="1400" dirty="0">
                <a:solidFill>
                  <a:srgbClr val="243763"/>
                </a:solidFill>
                <a:latin typeface="Corbel" panose="020B0503020204020204" pitchFamily="34" charset="0"/>
              </a:rPr>
              <a:t>Non-climate units showed earlier and steeper declines, particularly for small-to-mid sizes under 200 SF. The spread between climate and non-climate pricing demonstrates that climate control provides a cushion for pricing power </a:t>
            </a:r>
            <a:endParaRPr lang="en-US" sz="1400" b="0" i="0" u="none" dirty="0">
              <a:solidFill>
                <a:srgbClr val="243763"/>
              </a:solidFill>
              <a:latin typeface="Corbel" panose="020B0503020204020204" pitchFamily="34" charset="0"/>
            </a:endParaRPr>
          </a:p>
        </p:txBody>
      </p:sp>
      <p:sp>
        <p:nvSpPr>
          <p:cNvPr id="5" name="TextBox 4">
            <a:extLst>
              <a:ext uri="{FF2B5EF4-FFF2-40B4-BE49-F238E27FC236}">
                <a16:creationId xmlns:a16="http://schemas.microsoft.com/office/drawing/2014/main" id="{52DF869E-B79D-5834-7A73-34423E55C758}"/>
              </a:ext>
            </a:extLst>
          </p:cNvPr>
          <p:cNvSpPr txBox="1"/>
          <p:nvPr/>
        </p:nvSpPr>
        <p:spPr>
          <a:xfrm>
            <a:off x="2899932" y="3783823"/>
            <a:ext cx="8950960" cy="1169551"/>
          </a:xfrm>
          <a:prstGeom prst="rect">
            <a:avLst/>
          </a:prstGeom>
          <a:noFill/>
        </p:spPr>
        <p:txBody>
          <a:bodyPr wrap="square">
            <a:spAutoFit/>
          </a:bodyPr>
          <a:lstStyle/>
          <a:p>
            <a:pPr marL="285750" indent="-285750" algn="l">
              <a:buClr>
                <a:srgbClr val="F6C84C"/>
              </a:buClr>
              <a:buFont typeface="Wingdings" panose="05000000000000000000" pitchFamily="2" charset="2"/>
              <a:buChar char="§"/>
            </a:pPr>
            <a:r>
              <a:rPr lang="en-US" sz="1400" b="0" i="0" u="none" dirty="0">
                <a:solidFill>
                  <a:srgbClr val="243763"/>
                </a:solidFill>
                <a:latin typeface="Corbel" panose="020B0503020204020204" pitchFamily="34" charset="0"/>
              </a:rPr>
              <a:t>Pricing peaked in 2022-2023 across both climate and non-climate units, but non-climate units declined more sharply beginning in 2024. Climate is also more of a premium in Texas compared to other units, achieving a higher rent per SF on average.</a:t>
            </a:r>
          </a:p>
          <a:p>
            <a:pPr marL="285750" indent="-285750" algn="l">
              <a:buClr>
                <a:srgbClr val="F6C84C"/>
              </a:buClr>
              <a:buFont typeface="Wingdings" panose="05000000000000000000" pitchFamily="2" charset="2"/>
              <a:buChar char="§"/>
            </a:pPr>
            <a:r>
              <a:rPr lang="en-US" sz="1400" b="0" i="0" u="none" dirty="0">
                <a:solidFill>
                  <a:srgbClr val="243763"/>
                </a:solidFill>
                <a:latin typeface="Corbel" panose="020B0503020204020204" pitchFamily="34" charset="0"/>
              </a:rPr>
              <a:t>Seasonal rental demand shows strong peaks in spring/ early summer , with vacates dominating in the months July-December</a:t>
            </a:r>
          </a:p>
        </p:txBody>
      </p:sp>
      <p:sp>
        <p:nvSpPr>
          <p:cNvPr id="7" name="TextBox 6">
            <a:extLst>
              <a:ext uri="{FF2B5EF4-FFF2-40B4-BE49-F238E27FC236}">
                <a16:creationId xmlns:a16="http://schemas.microsoft.com/office/drawing/2014/main" id="{317BDF97-4954-A262-A01D-5B23C04C52DE}"/>
              </a:ext>
            </a:extLst>
          </p:cNvPr>
          <p:cNvSpPr txBox="1"/>
          <p:nvPr/>
        </p:nvSpPr>
        <p:spPr>
          <a:xfrm>
            <a:off x="2899932" y="4959989"/>
            <a:ext cx="8950961" cy="1169551"/>
          </a:xfrm>
          <a:prstGeom prst="rect">
            <a:avLst/>
          </a:prstGeom>
          <a:noFill/>
        </p:spPr>
        <p:txBody>
          <a:bodyPr wrap="square">
            <a:spAutoFit/>
          </a:bodyPr>
          <a:lstStyle/>
          <a:p>
            <a:pPr marL="285750" indent="-285750" algn="l">
              <a:buClr>
                <a:srgbClr val="F6C84C"/>
              </a:buClr>
              <a:buFont typeface="Wingdings" panose="05000000000000000000" pitchFamily="2" charset="2"/>
              <a:buChar char="§"/>
            </a:pPr>
            <a:r>
              <a:rPr lang="en-US" sz="1400" b="0" i="0" u="none" dirty="0">
                <a:solidFill>
                  <a:srgbClr val="243763"/>
                </a:solidFill>
                <a:latin typeface="Corbel" panose="020B0503020204020204" pitchFamily="34" charset="0"/>
              </a:rPr>
              <a:t>Utah is the only  market with all three product types: climate, non-climate drive-up, non-climate ground level; Climate-control has proven the most resilient, maintaining higher rent per square foot through 2024. Drive-up  units have softened since 2022, particularly </a:t>
            </a:r>
            <a:r>
              <a:rPr lang="en-US" sz="1400" dirty="0">
                <a:solidFill>
                  <a:srgbClr val="243763"/>
                </a:solidFill>
                <a:latin typeface="Corbel" panose="020B0503020204020204" pitchFamily="34" charset="0"/>
              </a:rPr>
              <a:t>in </a:t>
            </a:r>
            <a:r>
              <a:rPr lang="en-US" sz="1400" b="0" i="0" u="none" dirty="0">
                <a:solidFill>
                  <a:srgbClr val="243763"/>
                </a:solidFill>
                <a:latin typeface="Corbel" panose="020B0503020204020204" pitchFamily="34" charset="0"/>
              </a:rPr>
              <a:t>smaller sized units, where ground-level units have increased in rent per SF</a:t>
            </a:r>
          </a:p>
          <a:p>
            <a:pPr marL="285750" indent="-285750" algn="l">
              <a:buClr>
                <a:srgbClr val="F6C84C"/>
              </a:buClr>
              <a:buFont typeface="Wingdings" panose="05000000000000000000" pitchFamily="2" charset="2"/>
              <a:buChar char="§"/>
            </a:pPr>
            <a:r>
              <a:rPr lang="en-US" sz="1400" dirty="0">
                <a:solidFill>
                  <a:srgbClr val="243763"/>
                </a:solidFill>
                <a:latin typeface="Corbel" panose="020B0503020204020204" pitchFamily="34" charset="0"/>
              </a:rPr>
              <a:t>Utah’s declines are less severe than Texas or Colorado , reflecting relatively steadier demand. Yearly rental volumes peaked in 2024, with 2025  looking to surpass previous years in rentals </a:t>
            </a:r>
            <a:endParaRPr lang="en-US" sz="1400" b="0" i="0" u="none" dirty="0">
              <a:solidFill>
                <a:srgbClr val="243763"/>
              </a:solidFill>
              <a:latin typeface="Corbel" panose="020B0503020204020204" pitchFamily="34" charset="0"/>
            </a:endParaRPr>
          </a:p>
        </p:txBody>
      </p:sp>
    </p:spTree>
    <p:extLst>
      <p:ext uri="{BB962C8B-B14F-4D97-AF65-F5344CB8AC3E}">
        <p14:creationId xmlns:p14="http://schemas.microsoft.com/office/powerpoint/2010/main" val="1367698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C82B0-6122-6066-6B65-8193130AB6A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330EB5E-F552-A29C-AB2E-B3BACBC523A4}"/>
              </a:ext>
            </a:extLst>
          </p:cNvPr>
          <p:cNvSpPr txBox="1"/>
          <p:nvPr/>
        </p:nvSpPr>
        <p:spPr>
          <a:xfrm>
            <a:off x="1523999" y="6556979"/>
            <a:ext cx="9144000" cy="184666"/>
          </a:xfrm>
          <a:prstGeom prst="rect">
            <a:avLst/>
          </a:prstGeom>
          <a:noFill/>
        </p:spPr>
        <p:txBody>
          <a:bodyPr wrap="square">
            <a:spAutoFit/>
          </a:bodyPr>
          <a:lstStyle/>
          <a:p>
            <a:pPr algn="ctr"/>
            <a:r>
              <a:rPr lang="en-US" sz="600">
                <a:solidFill>
                  <a:srgbClr val="243763"/>
                </a:solidFill>
                <a:latin typeface="Corbel" panose="020B0503020204020204" pitchFamily="34" charset="0"/>
              </a:rPr>
              <a:t>This document contains confidential and proprietary information about Storage Star and is intended solely for the recipient. It may not be distributed, copied, or disclosed without prior written consent from Storage Star. Unauthorized use is prohibited.</a:t>
            </a:r>
            <a:endParaRPr lang="en-US" sz="600">
              <a:solidFill>
                <a:srgbClr val="243763"/>
              </a:solidFill>
            </a:endParaRPr>
          </a:p>
        </p:txBody>
      </p:sp>
      <p:pic>
        <p:nvPicPr>
          <p:cNvPr id="6" name="Picture 5" descr="A blue oval sign with white text and a yellow star&#10;&#10;AI-generated content may be incorrect.">
            <a:extLst>
              <a:ext uri="{FF2B5EF4-FFF2-40B4-BE49-F238E27FC236}">
                <a16:creationId xmlns:a16="http://schemas.microsoft.com/office/drawing/2014/main" id="{C45538B1-DA43-2762-D4F3-13C135E87347}"/>
              </a:ext>
            </a:extLst>
          </p:cNvPr>
          <p:cNvPicPr>
            <a:picLocks noChangeAspect="1"/>
          </p:cNvPicPr>
          <p:nvPr/>
        </p:nvPicPr>
        <p:blipFill>
          <a:blip r:embed="rId3"/>
          <a:stretch>
            <a:fillRect/>
          </a:stretch>
        </p:blipFill>
        <p:spPr>
          <a:xfrm>
            <a:off x="11081796" y="283847"/>
            <a:ext cx="770627" cy="512959"/>
          </a:xfrm>
          <a:prstGeom prst="rect">
            <a:avLst/>
          </a:prstGeom>
        </p:spPr>
      </p:pic>
      <p:sp>
        <p:nvSpPr>
          <p:cNvPr id="8" name="Title 6">
            <a:extLst>
              <a:ext uri="{FF2B5EF4-FFF2-40B4-BE49-F238E27FC236}">
                <a16:creationId xmlns:a16="http://schemas.microsoft.com/office/drawing/2014/main" id="{B85F16C8-655B-8562-0A84-58C919EA7D4E}"/>
              </a:ext>
            </a:extLst>
          </p:cNvPr>
          <p:cNvSpPr txBox="1">
            <a:spLocks/>
          </p:cNvSpPr>
          <p:nvPr/>
        </p:nvSpPr>
        <p:spPr>
          <a:xfrm>
            <a:off x="339577" y="163960"/>
            <a:ext cx="10079299" cy="16244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rgbClr val="243763"/>
                </a:solidFill>
                <a:latin typeface="Georgia" panose="02040502050405020303" pitchFamily="18" charset="0"/>
              </a:rPr>
              <a:t>Next Steps for Research</a:t>
            </a:r>
          </a:p>
        </p:txBody>
      </p:sp>
      <p:sp>
        <p:nvSpPr>
          <p:cNvPr id="22" name="Freeform 295">
            <a:extLst>
              <a:ext uri="{FF2B5EF4-FFF2-40B4-BE49-F238E27FC236}">
                <a16:creationId xmlns:a16="http://schemas.microsoft.com/office/drawing/2014/main" id="{59C883B6-8CAD-0992-3583-E75616DEBC62}"/>
              </a:ext>
            </a:extLst>
          </p:cNvPr>
          <p:cNvSpPr>
            <a:spLocks/>
          </p:cNvSpPr>
          <p:nvPr/>
        </p:nvSpPr>
        <p:spPr bwMode="gray">
          <a:xfrm>
            <a:off x="4735830" y="2965933"/>
            <a:ext cx="20637" cy="1003300"/>
          </a:xfrm>
          <a:custGeom>
            <a:avLst/>
            <a:gdLst>
              <a:gd name="T0" fmla="*/ 2147483647 w 14"/>
              <a:gd name="T1" fmla="*/ 0 h 636"/>
              <a:gd name="T2" fmla="*/ 2147483647 w 14"/>
              <a:gd name="T3" fmla="*/ 2147483647 h 636"/>
              <a:gd name="T4" fmla="*/ 0 60000 65536"/>
              <a:gd name="T5" fmla="*/ 0 60000 65536"/>
              <a:gd name="T6" fmla="*/ 0 w 14"/>
              <a:gd name="T7" fmla="*/ 0 h 636"/>
              <a:gd name="T8" fmla="*/ 14 w 14"/>
              <a:gd name="T9" fmla="*/ 636 h 636"/>
            </a:gdLst>
            <a:ahLst/>
            <a:cxnLst>
              <a:cxn ang="T4">
                <a:pos x="T0" y="T1"/>
              </a:cxn>
              <a:cxn ang="T5">
                <a:pos x="T2" y="T3"/>
              </a:cxn>
            </a:cxnLst>
            <a:rect l="T6" t="T7" r="T8" b="T9"/>
            <a:pathLst>
              <a:path w="14" h="636">
                <a:moveTo>
                  <a:pt x="14" y="0"/>
                </a:moveTo>
                <a:cubicBezTo>
                  <a:pt x="9" y="213"/>
                  <a:pt x="0" y="599"/>
                  <a:pt x="8" y="636"/>
                </a:cubicBezTo>
              </a:path>
            </a:pathLst>
          </a:custGeom>
          <a:noFill/>
          <a:ln w="9525">
            <a:noFill/>
            <a:round/>
            <a:headEnd/>
            <a:tailEnd/>
          </a:ln>
        </p:spPr>
        <p:txBody>
          <a:bodyPr wrap="none">
            <a:spAutoFit/>
          </a:bodyPr>
          <a:lstStyle/>
          <a:p>
            <a:endParaRPr lang="en-US"/>
          </a:p>
        </p:txBody>
      </p:sp>
      <p:sp>
        <p:nvSpPr>
          <p:cNvPr id="86" name="AutoShape 245">
            <a:extLst>
              <a:ext uri="{FF2B5EF4-FFF2-40B4-BE49-F238E27FC236}">
                <a16:creationId xmlns:a16="http://schemas.microsoft.com/office/drawing/2014/main" id="{C7D90E36-1437-BDC0-8E00-4850770D4A14}"/>
              </a:ext>
            </a:extLst>
          </p:cNvPr>
          <p:cNvSpPr>
            <a:spLocks noChangeArrowheads="1"/>
          </p:cNvSpPr>
          <p:nvPr/>
        </p:nvSpPr>
        <p:spPr bwMode="gray">
          <a:xfrm>
            <a:off x="7963125" y="5539527"/>
            <a:ext cx="1325831" cy="822960"/>
          </a:xfrm>
          <a:prstGeom prst="chevron">
            <a:avLst>
              <a:gd name="adj" fmla="val 28515"/>
            </a:avLst>
          </a:prstGeom>
          <a:solidFill>
            <a:srgbClr val="4465B5"/>
          </a:solidFill>
          <a:ln w="9525" algn="ctr">
            <a:noFill/>
            <a:miter lim="800000"/>
            <a:headEnd/>
            <a:tailEnd/>
          </a:ln>
        </p:spPr>
        <p:txBody>
          <a:bodyPr anchor="ctr">
            <a:noAutofit/>
          </a:bodyPr>
          <a:lstStyle/>
          <a:p>
            <a:r>
              <a:rPr lang="en-US" sz="1000" dirty="0">
                <a:solidFill>
                  <a:schemeClr val="bg1"/>
                </a:solidFill>
                <a:latin typeface="Corbel" panose="020B0503020204020204" pitchFamily="34" charset="0"/>
              </a:rPr>
              <a:t>Dashboard Delivery</a:t>
            </a:r>
          </a:p>
        </p:txBody>
      </p:sp>
      <p:sp>
        <p:nvSpPr>
          <p:cNvPr id="87" name="AutoShape 245">
            <a:extLst>
              <a:ext uri="{FF2B5EF4-FFF2-40B4-BE49-F238E27FC236}">
                <a16:creationId xmlns:a16="http://schemas.microsoft.com/office/drawing/2014/main" id="{9AB6F0A7-C52C-F21E-DE74-D625AE0AC8F9}"/>
              </a:ext>
            </a:extLst>
          </p:cNvPr>
          <p:cNvSpPr>
            <a:spLocks noChangeArrowheads="1"/>
          </p:cNvSpPr>
          <p:nvPr/>
        </p:nvSpPr>
        <p:spPr bwMode="gray">
          <a:xfrm>
            <a:off x="6769156" y="5546269"/>
            <a:ext cx="1325831" cy="822959"/>
          </a:xfrm>
          <a:prstGeom prst="chevron">
            <a:avLst>
              <a:gd name="adj" fmla="val 28515"/>
            </a:avLst>
          </a:prstGeom>
          <a:solidFill>
            <a:srgbClr val="385493"/>
          </a:solidFill>
          <a:ln w="9525" algn="ctr">
            <a:noFill/>
            <a:miter lim="800000"/>
            <a:headEnd/>
            <a:tailEnd/>
          </a:ln>
        </p:spPr>
        <p:txBody>
          <a:bodyPr anchor="ctr">
            <a:noAutofit/>
          </a:bodyPr>
          <a:lstStyle/>
          <a:p>
            <a:r>
              <a:rPr lang="en-US" sz="1000" dirty="0">
                <a:solidFill>
                  <a:schemeClr val="bg1"/>
                </a:solidFill>
                <a:latin typeface="Corbel" panose="020B0503020204020204" pitchFamily="34" charset="0"/>
              </a:rPr>
              <a:t>New Power Models</a:t>
            </a:r>
          </a:p>
        </p:txBody>
      </p:sp>
      <p:sp>
        <p:nvSpPr>
          <p:cNvPr id="88" name="AutoShape 245">
            <a:extLst>
              <a:ext uri="{FF2B5EF4-FFF2-40B4-BE49-F238E27FC236}">
                <a16:creationId xmlns:a16="http://schemas.microsoft.com/office/drawing/2014/main" id="{959A0616-1206-61AF-A9A1-306101E104E8}"/>
              </a:ext>
            </a:extLst>
          </p:cNvPr>
          <p:cNvSpPr>
            <a:spLocks noChangeArrowheads="1"/>
          </p:cNvSpPr>
          <p:nvPr/>
        </p:nvSpPr>
        <p:spPr bwMode="gray">
          <a:xfrm>
            <a:off x="5720819" y="5546268"/>
            <a:ext cx="1325831" cy="822960"/>
          </a:xfrm>
          <a:prstGeom prst="chevron">
            <a:avLst>
              <a:gd name="adj" fmla="val 28515"/>
            </a:avLst>
          </a:prstGeom>
          <a:solidFill>
            <a:srgbClr val="537CDE"/>
          </a:solidFill>
          <a:ln w="9525" algn="ctr">
            <a:noFill/>
            <a:miter lim="800000"/>
            <a:headEnd/>
            <a:tailEnd/>
          </a:ln>
        </p:spPr>
        <p:txBody>
          <a:bodyPr anchor="ctr">
            <a:noAutofit/>
          </a:bodyPr>
          <a:lstStyle/>
          <a:p>
            <a:r>
              <a:rPr lang="en-US" sz="1000" dirty="0">
                <a:solidFill>
                  <a:schemeClr val="bg1"/>
                </a:solidFill>
                <a:latin typeface="Corbel" panose="020B0503020204020204" pitchFamily="34" charset="0"/>
              </a:rPr>
              <a:t>Constrained Demand</a:t>
            </a:r>
          </a:p>
        </p:txBody>
      </p:sp>
      <p:sp>
        <p:nvSpPr>
          <p:cNvPr id="89" name="AutoShape 245">
            <a:extLst>
              <a:ext uri="{FF2B5EF4-FFF2-40B4-BE49-F238E27FC236}">
                <a16:creationId xmlns:a16="http://schemas.microsoft.com/office/drawing/2014/main" id="{61B1A08A-1A70-DBCB-4084-6C04AEC79AB2}"/>
              </a:ext>
            </a:extLst>
          </p:cNvPr>
          <p:cNvSpPr>
            <a:spLocks noChangeArrowheads="1"/>
          </p:cNvSpPr>
          <p:nvPr/>
        </p:nvSpPr>
        <p:spPr bwMode="gray">
          <a:xfrm>
            <a:off x="4538547" y="5546267"/>
            <a:ext cx="1443153" cy="822961"/>
          </a:xfrm>
          <a:prstGeom prst="chevron">
            <a:avLst>
              <a:gd name="adj" fmla="val 28515"/>
            </a:avLst>
          </a:prstGeom>
          <a:solidFill>
            <a:srgbClr val="92D050"/>
          </a:solidFill>
          <a:ln w="9525" algn="ctr">
            <a:noFill/>
            <a:miter lim="800000"/>
            <a:headEnd/>
            <a:tailEnd/>
          </a:ln>
        </p:spPr>
        <p:txBody>
          <a:bodyPr anchor="ctr">
            <a:noAutofit/>
          </a:bodyPr>
          <a:lstStyle/>
          <a:p>
            <a:r>
              <a:rPr lang="en-US" sz="1000" dirty="0">
                <a:latin typeface="Corbel" panose="020B0503020204020204" pitchFamily="34" charset="0"/>
              </a:rPr>
              <a:t>Unconstrained Demand</a:t>
            </a:r>
          </a:p>
        </p:txBody>
      </p:sp>
      <p:sp>
        <p:nvSpPr>
          <p:cNvPr id="91" name="AutoShape 245">
            <a:extLst>
              <a:ext uri="{FF2B5EF4-FFF2-40B4-BE49-F238E27FC236}">
                <a16:creationId xmlns:a16="http://schemas.microsoft.com/office/drawing/2014/main" id="{0CBFF290-E431-6D23-D01E-26FB64860747}"/>
              </a:ext>
            </a:extLst>
          </p:cNvPr>
          <p:cNvSpPr>
            <a:spLocks noChangeArrowheads="1"/>
          </p:cNvSpPr>
          <p:nvPr/>
        </p:nvSpPr>
        <p:spPr bwMode="gray">
          <a:xfrm>
            <a:off x="2647462" y="5546268"/>
            <a:ext cx="1257787" cy="822960"/>
          </a:xfrm>
          <a:prstGeom prst="chevron">
            <a:avLst>
              <a:gd name="adj" fmla="val 28515"/>
            </a:avLst>
          </a:prstGeom>
          <a:solidFill>
            <a:srgbClr val="FFC622"/>
          </a:solidFill>
          <a:ln w="9525" algn="ctr">
            <a:noFill/>
            <a:miter lim="800000"/>
            <a:headEnd/>
            <a:tailEnd/>
          </a:ln>
        </p:spPr>
        <p:txBody>
          <a:bodyPr anchor="ctr">
            <a:noAutofit/>
          </a:bodyPr>
          <a:lstStyle/>
          <a:p>
            <a:endParaRPr lang="en-US" sz="900">
              <a:latin typeface="Corbel" panose="020B0503020204020204" pitchFamily="34" charset="0"/>
            </a:endParaRPr>
          </a:p>
        </p:txBody>
      </p:sp>
      <p:sp>
        <p:nvSpPr>
          <p:cNvPr id="90" name="AutoShape 245">
            <a:extLst>
              <a:ext uri="{FF2B5EF4-FFF2-40B4-BE49-F238E27FC236}">
                <a16:creationId xmlns:a16="http://schemas.microsoft.com/office/drawing/2014/main" id="{19B9E898-74EE-1120-53C3-77A1DFE10E42}"/>
              </a:ext>
            </a:extLst>
          </p:cNvPr>
          <p:cNvSpPr>
            <a:spLocks noChangeArrowheads="1"/>
          </p:cNvSpPr>
          <p:nvPr/>
        </p:nvSpPr>
        <p:spPr bwMode="gray">
          <a:xfrm>
            <a:off x="3625560" y="5546268"/>
            <a:ext cx="1231996" cy="822960"/>
          </a:xfrm>
          <a:prstGeom prst="chevron">
            <a:avLst>
              <a:gd name="adj" fmla="val 28515"/>
            </a:avLst>
          </a:prstGeom>
          <a:solidFill>
            <a:srgbClr val="F0EAB3"/>
          </a:solidFill>
          <a:ln w="9525" algn="ctr">
            <a:noFill/>
            <a:miter lim="800000"/>
            <a:headEnd/>
            <a:tailEnd/>
          </a:ln>
        </p:spPr>
        <p:txBody>
          <a:bodyPr anchor="ctr">
            <a:noAutofit/>
          </a:bodyPr>
          <a:lstStyle/>
          <a:p>
            <a:endParaRPr lang="en-US" sz="1000">
              <a:latin typeface="Corbel" panose="020B0503020204020204" pitchFamily="34" charset="0"/>
            </a:endParaRPr>
          </a:p>
        </p:txBody>
      </p:sp>
      <p:cxnSp>
        <p:nvCxnSpPr>
          <p:cNvPr id="3" name="Straight Connector 2">
            <a:extLst>
              <a:ext uri="{FF2B5EF4-FFF2-40B4-BE49-F238E27FC236}">
                <a16:creationId xmlns:a16="http://schemas.microsoft.com/office/drawing/2014/main" id="{2405C2B7-7716-5389-9E48-7070125D460C}"/>
              </a:ext>
            </a:extLst>
          </p:cNvPr>
          <p:cNvCxnSpPr>
            <a:cxnSpLocks/>
          </p:cNvCxnSpPr>
          <p:nvPr/>
        </p:nvCxnSpPr>
        <p:spPr>
          <a:xfrm flipH="1">
            <a:off x="424448" y="270879"/>
            <a:ext cx="10448340" cy="0"/>
          </a:xfrm>
          <a:prstGeom prst="line">
            <a:avLst/>
          </a:prstGeom>
          <a:ln w="9525">
            <a:solidFill>
              <a:srgbClr val="F6C84C"/>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46E2D723-4D13-098A-6848-A2944F8B2CB8}"/>
              </a:ext>
            </a:extLst>
          </p:cNvPr>
          <p:cNvSpPr txBox="1"/>
          <p:nvPr/>
        </p:nvSpPr>
        <p:spPr>
          <a:xfrm>
            <a:off x="2863015" y="5760978"/>
            <a:ext cx="860088"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Integrate Demand Signals </a:t>
            </a:r>
          </a:p>
        </p:txBody>
      </p:sp>
      <p:sp>
        <p:nvSpPr>
          <p:cNvPr id="18" name="TextBox 17">
            <a:extLst>
              <a:ext uri="{FF2B5EF4-FFF2-40B4-BE49-F238E27FC236}">
                <a16:creationId xmlns:a16="http://schemas.microsoft.com/office/drawing/2014/main" id="{AA718A37-E06A-DDED-F8B5-360609DC8002}"/>
              </a:ext>
            </a:extLst>
          </p:cNvPr>
          <p:cNvSpPr txBox="1"/>
          <p:nvPr/>
        </p:nvSpPr>
        <p:spPr>
          <a:xfrm>
            <a:off x="3816004" y="5778906"/>
            <a:ext cx="860088" cy="400110"/>
          </a:xfrm>
          <a:prstGeom prst="rect">
            <a:avLst/>
          </a:prstGeom>
          <a:noFill/>
        </p:spPr>
        <p:txBody>
          <a:bodyPr wrap="square" rtlCol="0">
            <a:spAutoFit/>
          </a:bodyPr>
          <a:lstStyle/>
          <a:p>
            <a:r>
              <a:rPr lang="en-US" sz="1000" dirty="0">
                <a:latin typeface="Corbel" panose="020B0503020204020204" pitchFamily="34" charset="0"/>
              </a:rPr>
              <a:t>Model Take-Rates</a:t>
            </a:r>
          </a:p>
        </p:txBody>
      </p:sp>
      <p:sp>
        <p:nvSpPr>
          <p:cNvPr id="4" name="Slide Number Placeholder 3">
            <a:extLst>
              <a:ext uri="{FF2B5EF4-FFF2-40B4-BE49-F238E27FC236}">
                <a16:creationId xmlns:a16="http://schemas.microsoft.com/office/drawing/2014/main" id="{A5F73CAD-11E2-D1FF-4D53-83015C15154F}"/>
              </a:ext>
            </a:extLst>
          </p:cNvPr>
          <p:cNvSpPr>
            <a:spLocks noGrp="1"/>
          </p:cNvSpPr>
          <p:nvPr>
            <p:ph type="sldNum" sz="quarter" idx="4"/>
          </p:nvPr>
        </p:nvSpPr>
        <p:spPr/>
        <p:txBody>
          <a:bodyPr/>
          <a:lstStyle/>
          <a:p>
            <a:fld id="{E3BE3087-6007-417D-8F40-E495BD2D19A4}" type="slidenum">
              <a:rPr lang="en-US" smtClean="0"/>
              <a:pPr/>
              <a:t>19</a:t>
            </a:fld>
            <a:endParaRPr lang="en-US"/>
          </a:p>
        </p:txBody>
      </p:sp>
      <p:sp>
        <p:nvSpPr>
          <p:cNvPr id="7" name="TextBox 6">
            <a:extLst>
              <a:ext uri="{FF2B5EF4-FFF2-40B4-BE49-F238E27FC236}">
                <a16:creationId xmlns:a16="http://schemas.microsoft.com/office/drawing/2014/main" id="{4E2BDC36-BB79-D916-9957-1381445790C6}"/>
              </a:ext>
            </a:extLst>
          </p:cNvPr>
          <p:cNvSpPr txBox="1"/>
          <p:nvPr/>
        </p:nvSpPr>
        <p:spPr>
          <a:xfrm>
            <a:off x="706615" y="1860885"/>
            <a:ext cx="10824647" cy="3385542"/>
          </a:xfrm>
          <a:prstGeom prst="rect">
            <a:avLst/>
          </a:prstGeom>
          <a:noFill/>
        </p:spPr>
        <p:txBody>
          <a:bodyPr wrap="square">
            <a:spAutoFit/>
          </a:bodyPr>
          <a:lstStyle/>
          <a:p>
            <a:pPr marL="285750" indent="-285750">
              <a:buFont typeface="Arial" panose="020B0604020202020204" pitchFamily="34" charset="0"/>
              <a:buChar char="•"/>
            </a:pPr>
            <a:r>
              <a:rPr lang="en-US" sz="1600" dirty="0"/>
              <a:t>📊 </a:t>
            </a:r>
            <a:r>
              <a:rPr lang="en-US" sz="1600" b="1" dirty="0">
                <a:solidFill>
                  <a:srgbClr val="002060"/>
                </a:solidFill>
                <a:latin typeface="Corbel" panose="020B0503020204020204" pitchFamily="34" charset="0"/>
              </a:rPr>
              <a:t>Integrate demand signals</a:t>
            </a:r>
          </a:p>
          <a:p>
            <a:pPr marL="742950" lvl="1" indent="-285750">
              <a:buFont typeface="Arial" panose="020B0604020202020204" pitchFamily="34" charset="0"/>
              <a:buChar char="•"/>
            </a:pPr>
            <a:r>
              <a:rPr lang="en-US" sz="1600" dirty="0">
                <a:solidFill>
                  <a:srgbClr val="002060"/>
                </a:solidFill>
                <a:latin typeface="Corbel" panose="020B0503020204020204" pitchFamily="34" charset="0"/>
              </a:rPr>
              <a:t>Join rentals, vacates, and occupancy to Year x Quarter power fits</a:t>
            </a:r>
          </a:p>
          <a:p>
            <a:pPr marL="742950" lvl="1" indent="-285750">
              <a:buFont typeface="Arial" panose="020B0604020202020204" pitchFamily="34" charset="0"/>
              <a:buChar char="•"/>
            </a:pPr>
            <a:r>
              <a:rPr lang="en-US" sz="1600" dirty="0">
                <a:solidFill>
                  <a:srgbClr val="002060"/>
                </a:solidFill>
                <a:latin typeface="Corbel" panose="020B0503020204020204" pitchFamily="34" charset="0"/>
              </a:rPr>
              <a:t>Model take-rate by size vs posted PSF &amp; available inventory</a:t>
            </a:r>
          </a:p>
          <a:p>
            <a:pPr marL="742950" lvl="1" indent="-285750">
              <a:buFont typeface="Arial" panose="020B0604020202020204" pitchFamily="34" charset="0"/>
              <a:buChar char="•"/>
            </a:pPr>
            <a:r>
              <a:rPr lang="en-US" sz="1600" dirty="0">
                <a:solidFill>
                  <a:srgbClr val="002060"/>
                </a:solidFill>
                <a:latin typeface="Corbel" panose="020B0503020204020204" pitchFamily="34" charset="0"/>
              </a:rPr>
              <a:t>Compare to market-trends and competitors rents per SF  to reveal where Storage Star is compared to the broader market. </a:t>
            </a:r>
          </a:p>
          <a:p>
            <a:pPr marL="384048" lvl="1" indent="0">
              <a:buNone/>
            </a:pPr>
            <a:endParaRPr lang="en-US" sz="1600" dirty="0">
              <a:solidFill>
                <a:srgbClr val="002060"/>
              </a:solidFill>
              <a:latin typeface="Corbel" panose="020B0503020204020204" pitchFamily="34" charset="0"/>
            </a:endParaRPr>
          </a:p>
          <a:p>
            <a:pPr marL="285750" indent="-285750">
              <a:buFont typeface="Arial" panose="020B0604020202020204" pitchFamily="34" charset="0"/>
              <a:buChar char="•"/>
            </a:pPr>
            <a:r>
              <a:rPr lang="en-US" sz="1600" dirty="0"/>
              <a:t>⚖️ </a:t>
            </a:r>
            <a:r>
              <a:rPr lang="en-US" sz="1600" b="1" dirty="0">
                <a:solidFill>
                  <a:srgbClr val="002060"/>
                </a:solidFill>
                <a:latin typeface="Corbel" panose="020B0503020204020204" pitchFamily="34" charset="0"/>
              </a:rPr>
              <a:t>Constrained vs. Unconstrained demand</a:t>
            </a:r>
          </a:p>
          <a:p>
            <a:pPr marL="742950" lvl="1" indent="-285750">
              <a:buFont typeface="Arial" panose="020B0604020202020204" pitchFamily="34" charset="0"/>
              <a:buChar char="•"/>
            </a:pPr>
            <a:r>
              <a:rPr lang="en-US" sz="1600" i="1" dirty="0">
                <a:solidFill>
                  <a:srgbClr val="002060"/>
                </a:solidFill>
                <a:latin typeface="Corbel" panose="020B0503020204020204" pitchFamily="34" charset="0"/>
              </a:rPr>
              <a:t>Unconstrained</a:t>
            </a:r>
            <a:r>
              <a:rPr lang="en-US" sz="1600" dirty="0">
                <a:solidFill>
                  <a:srgbClr val="002060"/>
                </a:solidFill>
                <a:latin typeface="Corbel" panose="020B0503020204020204" pitchFamily="34" charset="0"/>
              </a:rPr>
              <a:t>: Price vs demand (ignore supply caps) to see pure price sensitivity</a:t>
            </a:r>
          </a:p>
          <a:p>
            <a:pPr marL="742950" lvl="1" indent="-285750">
              <a:buFont typeface="Arial" panose="020B0604020202020204" pitchFamily="34" charset="0"/>
              <a:buChar char="•"/>
            </a:pPr>
            <a:r>
              <a:rPr lang="en-US" sz="1600" i="1" dirty="0">
                <a:solidFill>
                  <a:srgbClr val="002060"/>
                </a:solidFill>
                <a:latin typeface="Corbel" panose="020B0503020204020204" pitchFamily="34" charset="0"/>
              </a:rPr>
              <a:t>Constrained</a:t>
            </a:r>
            <a:r>
              <a:rPr lang="en-US" sz="1600" dirty="0">
                <a:solidFill>
                  <a:srgbClr val="002060"/>
                </a:solidFill>
                <a:latin typeface="Corbel" panose="020B0503020204020204" pitchFamily="34" charset="0"/>
              </a:rPr>
              <a:t>: Add occupancy/inventory limits -&gt;  optimize revenue under real availability</a:t>
            </a:r>
          </a:p>
          <a:p>
            <a:pPr marL="384048" lvl="1" indent="0">
              <a:buNone/>
            </a:pPr>
            <a:endParaRPr lang="en-US" sz="1600" dirty="0">
              <a:solidFill>
                <a:srgbClr val="002060"/>
              </a:solidFill>
              <a:latin typeface="Corbel" panose="020B0503020204020204" pitchFamily="34" charset="0"/>
            </a:endParaRPr>
          </a:p>
          <a:p>
            <a:pPr marL="285750" indent="-285750">
              <a:buFont typeface="Arial" panose="020B0604020202020204" pitchFamily="34" charset="0"/>
              <a:buChar char="•"/>
            </a:pPr>
            <a:r>
              <a:rPr lang="en-US" sz="1600" dirty="0"/>
              <a:t>🤖 </a:t>
            </a:r>
            <a:r>
              <a:rPr lang="en-US" sz="1600" b="1" dirty="0">
                <a:solidFill>
                  <a:srgbClr val="002060"/>
                </a:solidFill>
                <a:latin typeface="Corbel" panose="020B0503020204020204" pitchFamily="34" charset="0"/>
              </a:rPr>
              <a:t>Updating The Power Models </a:t>
            </a:r>
          </a:p>
          <a:p>
            <a:pPr marL="742950" lvl="1" indent="-285750">
              <a:buFont typeface="Arial" panose="020B0604020202020204" pitchFamily="34" charset="0"/>
              <a:buChar char="•"/>
            </a:pPr>
            <a:r>
              <a:rPr lang="en-US" sz="1600" dirty="0">
                <a:solidFill>
                  <a:srgbClr val="002060"/>
                </a:solidFill>
                <a:latin typeface="Corbel" panose="020B0503020204020204" pitchFamily="34" charset="0"/>
              </a:rPr>
              <a:t>Automate weekly refits -&gt; alert when seasonal drift detected</a:t>
            </a:r>
          </a:p>
          <a:p>
            <a:pPr marL="742950" lvl="1" indent="-285750">
              <a:buFont typeface="Arial" panose="020B0604020202020204" pitchFamily="34" charset="0"/>
              <a:buChar char="•"/>
            </a:pPr>
            <a:r>
              <a:rPr lang="en-US" sz="1600" dirty="0">
                <a:solidFill>
                  <a:srgbClr val="002060"/>
                </a:solidFill>
                <a:latin typeface="Corbel" panose="020B0503020204020204" pitchFamily="34" charset="0"/>
              </a:rPr>
              <a:t>Dashboard: curve vs last quarter + revenue impact</a:t>
            </a:r>
          </a:p>
        </p:txBody>
      </p:sp>
      <p:sp>
        <p:nvSpPr>
          <p:cNvPr id="9" name="TextBox 8">
            <a:extLst>
              <a:ext uri="{FF2B5EF4-FFF2-40B4-BE49-F238E27FC236}">
                <a16:creationId xmlns:a16="http://schemas.microsoft.com/office/drawing/2014/main" id="{42448C8D-D5E5-A320-6703-84249BE8774D}"/>
              </a:ext>
            </a:extLst>
          </p:cNvPr>
          <p:cNvSpPr txBox="1"/>
          <p:nvPr/>
        </p:nvSpPr>
        <p:spPr>
          <a:xfrm>
            <a:off x="424448" y="1482193"/>
            <a:ext cx="6097464" cy="400110"/>
          </a:xfrm>
          <a:prstGeom prst="rect">
            <a:avLst/>
          </a:prstGeom>
          <a:noFill/>
        </p:spPr>
        <p:txBody>
          <a:bodyPr wrap="square">
            <a:spAutoFit/>
          </a:bodyPr>
          <a:lstStyle/>
          <a:p>
            <a:r>
              <a:rPr lang="en-US" sz="2000" b="1" u="sng" dirty="0">
                <a:solidFill>
                  <a:srgbClr val="002060"/>
                </a:solidFill>
                <a:latin typeface="Corbel" panose="020B0503020204020204" pitchFamily="34" charset="0"/>
              </a:rPr>
              <a:t>Further Analysis</a:t>
            </a:r>
          </a:p>
        </p:txBody>
      </p:sp>
    </p:spTree>
    <p:extLst>
      <p:ext uri="{BB962C8B-B14F-4D97-AF65-F5344CB8AC3E}">
        <p14:creationId xmlns:p14="http://schemas.microsoft.com/office/powerpoint/2010/main" val="357575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descr="A yellow garage door with leaves on the ground&#10;&#10;AI-generated content may be incorrect.">
            <a:extLst>
              <a:ext uri="{FF2B5EF4-FFF2-40B4-BE49-F238E27FC236}">
                <a16:creationId xmlns:a16="http://schemas.microsoft.com/office/drawing/2014/main" id="{F5B533B7-E6B7-A9EC-51B5-2CC5CC805DB3}"/>
              </a:ext>
            </a:extLst>
          </p:cNvPr>
          <p:cNvPicPr>
            <a:picLocks noChangeAspect="1"/>
          </p:cNvPicPr>
          <p:nvPr/>
        </p:nvPicPr>
        <p:blipFill>
          <a:blip r:embed="rId3"/>
          <a:srcRect l="32778" t="17786" r="50876" b="20956"/>
          <a:stretch/>
        </p:blipFill>
        <p:spPr>
          <a:xfrm>
            <a:off x="7268319" y="1606746"/>
            <a:ext cx="2091038" cy="4491820"/>
          </a:xfrm>
          <a:prstGeom prst="rect">
            <a:avLst/>
          </a:prstGeom>
        </p:spPr>
      </p:pic>
      <p:sp>
        <p:nvSpPr>
          <p:cNvPr id="15" name="Rectangle 14">
            <a:extLst>
              <a:ext uri="{FF2B5EF4-FFF2-40B4-BE49-F238E27FC236}">
                <a16:creationId xmlns:a16="http://schemas.microsoft.com/office/drawing/2014/main" id="{DE6BBD5A-957A-203F-0F81-A5C0A15F3EE7}"/>
              </a:ext>
            </a:extLst>
          </p:cNvPr>
          <p:cNvSpPr/>
          <p:nvPr/>
        </p:nvSpPr>
        <p:spPr>
          <a:xfrm>
            <a:off x="7267013" y="1593779"/>
            <a:ext cx="2091038" cy="4493178"/>
          </a:xfrm>
          <a:prstGeom prst="rect">
            <a:avLst/>
          </a:prstGeom>
          <a:solidFill>
            <a:srgbClr val="24376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person and person holding a box&#10;&#10;AI-generated content may be incorrect.">
            <a:extLst>
              <a:ext uri="{FF2B5EF4-FFF2-40B4-BE49-F238E27FC236}">
                <a16:creationId xmlns:a16="http://schemas.microsoft.com/office/drawing/2014/main" id="{22D652BA-D55B-2814-36AA-6267010BF967}"/>
              </a:ext>
            </a:extLst>
          </p:cNvPr>
          <p:cNvPicPr>
            <a:picLocks noChangeAspect="1"/>
          </p:cNvPicPr>
          <p:nvPr/>
        </p:nvPicPr>
        <p:blipFill>
          <a:blip r:embed="rId4"/>
          <a:srcRect l="30214" t="3439" r="44439" b="1274"/>
          <a:stretch/>
        </p:blipFill>
        <p:spPr>
          <a:xfrm>
            <a:off x="5061519" y="1595137"/>
            <a:ext cx="2091038" cy="4491819"/>
          </a:xfrm>
          <a:prstGeom prst="rect">
            <a:avLst/>
          </a:prstGeom>
        </p:spPr>
      </p:pic>
      <p:pic>
        <p:nvPicPr>
          <p:cNvPr id="45" name="Picture 44" descr="A person and person holding a box&#10;&#10;AI-generated content may be incorrect.">
            <a:extLst>
              <a:ext uri="{FF2B5EF4-FFF2-40B4-BE49-F238E27FC236}">
                <a16:creationId xmlns:a16="http://schemas.microsoft.com/office/drawing/2014/main" id="{31555CA9-07E1-06A5-1A06-E193A9A11C79}"/>
              </a:ext>
            </a:extLst>
          </p:cNvPr>
          <p:cNvPicPr>
            <a:picLocks noChangeAspect="1"/>
          </p:cNvPicPr>
          <p:nvPr/>
        </p:nvPicPr>
        <p:blipFill>
          <a:blip r:embed="rId5"/>
          <a:srcRect l="20496" r="20311"/>
          <a:stretch/>
        </p:blipFill>
        <p:spPr>
          <a:xfrm>
            <a:off x="668329" y="1606746"/>
            <a:ext cx="2084554" cy="4491819"/>
          </a:xfrm>
          <a:prstGeom prst="rect">
            <a:avLst/>
          </a:prstGeom>
        </p:spPr>
      </p:pic>
      <p:sp>
        <p:nvSpPr>
          <p:cNvPr id="25" name="Rectangle 24">
            <a:extLst>
              <a:ext uri="{FF2B5EF4-FFF2-40B4-BE49-F238E27FC236}">
                <a16:creationId xmlns:a16="http://schemas.microsoft.com/office/drawing/2014/main" id="{2F88EF4A-5BAE-28F3-7713-63234E80AF89}"/>
              </a:ext>
            </a:extLst>
          </p:cNvPr>
          <p:cNvSpPr/>
          <p:nvPr/>
        </p:nvSpPr>
        <p:spPr>
          <a:xfrm>
            <a:off x="668213" y="1593779"/>
            <a:ext cx="2091038" cy="4493178"/>
          </a:xfrm>
          <a:prstGeom prst="rect">
            <a:avLst/>
          </a:prstGeom>
          <a:solidFill>
            <a:srgbClr val="24376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16EA84-F723-0B5D-BCE1-CCEDAE68A1F0}"/>
              </a:ext>
            </a:extLst>
          </p:cNvPr>
          <p:cNvSpPr/>
          <p:nvPr/>
        </p:nvSpPr>
        <p:spPr>
          <a:xfrm>
            <a:off x="5062825" y="1593779"/>
            <a:ext cx="2091038" cy="4493178"/>
          </a:xfrm>
          <a:prstGeom prst="rect">
            <a:avLst/>
          </a:prstGeom>
          <a:solidFill>
            <a:srgbClr val="24376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yellow garage door with leaves on the ground&#10;&#10;AI-generated content may be incorrect.">
            <a:extLst>
              <a:ext uri="{FF2B5EF4-FFF2-40B4-BE49-F238E27FC236}">
                <a16:creationId xmlns:a16="http://schemas.microsoft.com/office/drawing/2014/main" id="{6A55568D-0600-F584-8191-63E8C6AB7914}"/>
              </a:ext>
            </a:extLst>
          </p:cNvPr>
          <p:cNvPicPr>
            <a:picLocks noChangeAspect="1"/>
          </p:cNvPicPr>
          <p:nvPr/>
        </p:nvPicPr>
        <p:blipFill>
          <a:blip r:embed="rId3"/>
          <a:srcRect l="32778" t="17786" r="50876" b="20956"/>
          <a:stretch/>
        </p:blipFill>
        <p:spPr>
          <a:xfrm>
            <a:off x="2865121" y="1595137"/>
            <a:ext cx="2091038" cy="4491820"/>
          </a:xfrm>
          <a:prstGeom prst="rect">
            <a:avLst/>
          </a:prstGeom>
        </p:spPr>
      </p:pic>
      <p:pic>
        <p:nvPicPr>
          <p:cNvPr id="37" name="Picture 36" descr="A person and person holding boxes&#10;&#10;AI-generated content may be incorrect.">
            <a:extLst>
              <a:ext uri="{FF2B5EF4-FFF2-40B4-BE49-F238E27FC236}">
                <a16:creationId xmlns:a16="http://schemas.microsoft.com/office/drawing/2014/main" id="{F9358DB6-8C8D-6052-164C-2DEB2303EF61}"/>
              </a:ext>
            </a:extLst>
          </p:cNvPr>
          <p:cNvPicPr>
            <a:picLocks noChangeAspect="1"/>
          </p:cNvPicPr>
          <p:nvPr/>
        </p:nvPicPr>
        <p:blipFill>
          <a:blip r:embed="rId6"/>
          <a:srcRect l="2154" t="2323" r="10623" b="3994"/>
          <a:stretch/>
        </p:blipFill>
        <p:spPr>
          <a:xfrm>
            <a:off x="9461077" y="1595138"/>
            <a:ext cx="2091038" cy="4491818"/>
          </a:xfrm>
          <a:prstGeom prst="rect">
            <a:avLst/>
          </a:prstGeom>
        </p:spPr>
      </p:pic>
      <p:sp>
        <p:nvSpPr>
          <p:cNvPr id="7" name="TextBox 6">
            <a:extLst>
              <a:ext uri="{FF2B5EF4-FFF2-40B4-BE49-F238E27FC236}">
                <a16:creationId xmlns:a16="http://schemas.microsoft.com/office/drawing/2014/main" id="{8649CBA0-55DE-F77D-6CEF-8EE10BE5FC3A}"/>
              </a:ext>
            </a:extLst>
          </p:cNvPr>
          <p:cNvSpPr txBox="1"/>
          <p:nvPr/>
        </p:nvSpPr>
        <p:spPr>
          <a:xfrm>
            <a:off x="786306" y="2625797"/>
            <a:ext cx="1914322" cy="707886"/>
          </a:xfrm>
          <a:prstGeom prst="rect">
            <a:avLst/>
          </a:prstGeom>
          <a:noFill/>
        </p:spPr>
        <p:txBody>
          <a:bodyPr wrap="square" rtlCol="0">
            <a:spAutoFit/>
          </a:bodyPr>
          <a:lstStyle/>
          <a:p>
            <a:r>
              <a:rPr lang="en-US" sz="2000" dirty="0">
                <a:solidFill>
                  <a:schemeClr val="bg1"/>
                </a:solidFill>
                <a:latin typeface="Corbel" panose="020B0503020204020204" pitchFamily="34" charset="0"/>
              </a:rPr>
              <a:t>Executive Summary</a:t>
            </a:r>
          </a:p>
        </p:txBody>
      </p:sp>
      <p:sp>
        <p:nvSpPr>
          <p:cNvPr id="52" name="Title 6">
            <a:extLst>
              <a:ext uri="{FF2B5EF4-FFF2-40B4-BE49-F238E27FC236}">
                <a16:creationId xmlns:a16="http://schemas.microsoft.com/office/drawing/2014/main" id="{A394B161-3779-5FAB-5E7F-DF5EA9765B45}"/>
              </a:ext>
            </a:extLst>
          </p:cNvPr>
          <p:cNvSpPr txBox="1">
            <a:spLocks/>
          </p:cNvSpPr>
          <p:nvPr/>
        </p:nvSpPr>
        <p:spPr>
          <a:xfrm>
            <a:off x="394736" y="28384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rgbClr val="243763"/>
                </a:solidFill>
                <a:latin typeface="Georgia" panose="02040502050405020303" pitchFamily="18" charset="0"/>
              </a:rPr>
              <a:t>Agenda</a:t>
            </a:r>
          </a:p>
        </p:txBody>
      </p:sp>
      <p:sp>
        <p:nvSpPr>
          <p:cNvPr id="2" name="TextBox 1">
            <a:extLst>
              <a:ext uri="{FF2B5EF4-FFF2-40B4-BE49-F238E27FC236}">
                <a16:creationId xmlns:a16="http://schemas.microsoft.com/office/drawing/2014/main" id="{A4FEA6C7-92B7-D06E-F301-B1FB7D84685E}"/>
              </a:ext>
            </a:extLst>
          </p:cNvPr>
          <p:cNvSpPr txBox="1"/>
          <p:nvPr/>
        </p:nvSpPr>
        <p:spPr>
          <a:xfrm>
            <a:off x="1523999" y="6556979"/>
            <a:ext cx="9144000" cy="184666"/>
          </a:xfrm>
          <a:prstGeom prst="rect">
            <a:avLst/>
          </a:prstGeom>
          <a:noFill/>
        </p:spPr>
        <p:txBody>
          <a:bodyPr wrap="square">
            <a:spAutoFit/>
          </a:bodyPr>
          <a:lstStyle/>
          <a:p>
            <a:pPr algn="ctr"/>
            <a:r>
              <a:rPr lang="en-US" sz="600">
                <a:solidFill>
                  <a:srgbClr val="243763"/>
                </a:solidFill>
                <a:latin typeface="Corbel" panose="020B0503020204020204" pitchFamily="34" charset="0"/>
              </a:rPr>
              <a:t>This document contains confidential and proprietary information about Storage Star and is intended solely for the recipient. It may not be distributed, copied, or disclosed without prior written consent from Storage Star. Unauthorized use is prohibited.</a:t>
            </a:r>
            <a:endParaRPr lang="en-US" sz="600">
              <a:solidFill>
                <a:srgbClr val="243763"/>
              </a:solidFill>
            </a:endParaRPr>
          </a:p>
        </p:txBody>
      </p:sp>
      <p:pic>
        <p:nvPicPr>
          <p:cNvPr id="5" name="Picture 4" descr="A blue oval sign with white text and a yellow star&#10;&#10;AI-generated content may be incorrect.">
            <a:extLst>
              <a:ext uri="{FF2B5EF4-FFF2-40B4-BE49-F238E27FC236}">
                <a16:creationId xmlns:a16="http://schemas.microsoft.com/office/drawing/2014/main" id="{91646EBA-6EFF-3E18-9241-9995537005B4}"/>
              </a:ext>
            </a:extLst>
          </p:cNvPr>
          <p:cNvPicPr>
            <a:picLocks noChangeAspect="1"/>
          </p:cNvPicPr>
          <p:nvPr/>
        </p:nvPicPr>
        <p:blipFill>
          <a:blip r:embed="rId7"/>
          <a:stretch>
            <a:fillRect/>
          </a:stretch>
        </p:blipFill>
        <p:spPr>
          <a:xfrm>
            <a:off x="11081796" y="283847"/>
            <a:ext cx="770627" cy="512959"/>
          </a:xfrm>
          <a:prstGeom prst="rect">
            <a:avLst/>
          </a:prstGeom>
        </p:spPr>
      </p:pic>
      <p:sp>
        <p:nvSpPr>
          <p:cNvPr id="6" name="Rectangle 5">
            <a:extLst>
              <a:ext uri="{FF2B5EF4-FFF2-40B4-BE49-F238E27FC236}">
                <a16:creationId xmlns:a16="http://schemas.microsoft.com/office/drawing/2014/main" id="{821FF4D4-775F-03A2-1C5E-D643AF6D7343}"/>
              </a:ext>
            </a:extLst>
          </p:cNvPr>
          <p:cNvSpPr/>
          <p:nvPr/>
        </p:nvSpPr>
        <p:spPr>
          <a:xfrm>
            <a:off x="2855880" y="1582170"/>
            <a:ext cx="2091038" cy="4493178"/>
          </a:xfrm>
          <a:prstGeom prst="rect">
            <a:avLst/>
          </a:prstGeom>
          <a:solidFill>
            <a:srgbClr val="24376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443F0C1-CC74-0686-678E-15A1D8F9B5C1}"/>
              </a:ext>
            </a:extLst>
          </p:cNvPr>
          <p:cNvSpPr txBox="1"/>
          <p:nvPr/>
        </p:nvSpPr>
        <p:spPr>
          <a:xfrm>
            <a:off x="2943581" y="2560833"/>
            <a:ext cx="1984372" cy="707886"/>
          </a:xfrm>
          <a:prstGeom prst="rect">
            <a:avLst/>
          </a:prstGeom>
          <a:noFill/>
        </p:spPr>
        <p:txBody>
          <a:bodyPr wrap="square" rtlCol="0">
            <a:spAutoFit/>
          </a:bodyPr>
          <a:lstStyle/>
          <a:p>
            <a:r>
              <a:rPr lang="en-US" sz="2000" dirty="0">
                <a:solidFill>
                  <a:schemeClr val="bg1"/>
                </a:solidFill>
                <a:latin typeface="Corbel" panose="020B0503020204020204" pitchFamily="34" charset="0"/>
              </a:rPr>
              <a:t>Project Background</a:t>
            </a:r>
          </a:p>
        </p:txBody>
      </p:sp>
      <p:sp>
        <p:nvSpPr>
          <p:cNvPr id="10" name="TextBox 9">
            <a:extLst>
              <a:ext uri="{FF2B5EF4-FFF2-40B4-BE49-F238E27FC236}">
                <a16:creationId xmlns:a16="http://schemas.microsoft.com/office/drawing/2014/main" id="{FF700078-B7AC-6AAD-ADBE-5B757CE46A23}"/>
              </a:ext>
            </a:extLst>
          </p:cNvPr>
          <p:cNvSpPr txBox="1"/>
          <p:nvPr/>
        </p:nvSpPr>
        <p:spPr>
          <a:xfrm>
            <a:off x="2971787" y="1687078"/>
            <a:ext cx="1469047" cy="938719"/>
          </a:xfrm>
          <a:prstGeom prst="rect">
            <a:avLst/>
          </a:prstGeom>
          <a:noFill/>
        </p:spPr>
        <p:txBody>
          <a:bodyPr wrap="square" rtlCol="0">
            <a:spAutoFit/>
          </a:bodyPr>
          <a:lstStyle/>
          <a:p>
            <a:r>
              <a:rPr lang="en-US" sz="5500">
                <a:solidFill>
                  <a:srgbClr val="F6C84C"/>
                </a:solidFill>
                <a:latin typeface="Georgia" panose="02040502050405020303" pitchFamily="18" charset="0"/>
                <a:cs typeface="Playbill" panose="020F0502020204030204" pitchFamily="34" charset="0"/>
              </a:rPr>
              <a:t>2.</a:t>
            </a:r>
          </a:p>
        </p:txBody>
      </p:sp>
      <p:sp>
        <p:nvSpPr>
          <p:cNvPr id="12" name="TextBox 11">
            <a:extLst>
              <a:ext uri="{FF2B5EF4-FFF2-40B4-BE49-F238E27FC236}">
                <a16:creationId xmlns:a16="http://schemas.microsoft.com/office/drawing/2014/main" id="{D78AAF8F-AFF6-FC0E-364C-BFCD93D2536D}"/>
              </a:ext>
            </a:extLst>
          </p:cNvPr>
          <p:cNvSpPr txBox="1"/>
          <p:nvPr/>
        </p:nvSpPr>
        <p:spPr>
          <a:xfrm>
            <a:off x="5041387" y="2575398"/>
            <a:ext cx="2158419" cy="1323439"/>
          </a:xfrm>
          <a:prstGeom prst="rect">
            <a:avLst/>
          </a:prstGeom>
          <a:noFill/>
        </p:spPr>
        <p:txBody>
          <a:bodyPr wrap="square" rtlCol="0">
            <a:spAutoFit/>
          </a:bodyPr>
          <a:lstStyle/>
          <a:p>
            <a:r>
              <a:rPr lang="en-US" sz="2000" dirty="0">
                <a:solidFill>
                  <a:schemeClr val="bg1"/>
                </a:solidFill>
                <a:latin typeface="Corbel" panose="020B0503020204020204" pitchFamily="34" charset="0"/>
              </a:rPr>
              <a:t>Power Model Analysis</a:t>
            </a:r>
          </a:p>
          <a:p>
            <a:pPr marL="457200" indent="-457200">
              <a:buFont typeface="Arial" panose="020B0604020202020204" pitchFamily="34" charset="0"/>
              <a:buChar char="•"/>
            </a:pPr>
            <a:r>
              <a:rPr lang="en-US" sz="2000" dirty="0">
                <a:solidFill>
                  <a:schemeClr val="bg1"/>
                </a:solidFill>
                <a:latin typeface="Corbel" panose="020B0503020204020204" pitchFamily="34" charset="0"/>
              </a:rPr>
              <a:t>Methodology</a:t>
            </a:r>
          </a:p>
          <a:p>
            <a:pPr marL="457200" indent="-457200">
              <a:buFont typeface="Arial" panose="020B0604020202020204" pitchFamily="34" charset="0"/>
              <a:buChar char="•"/>
            </a:pPr>
            <a:r>
              <a:rPr lang="en-US" sz="2000" dirty="0">
                <a:solidFill>
                  <a:schemeClr val="bg1"/>
                </a:solidFill>
                <a:latin typeface="Corbel" panose="020B0503020204020204" pitchFamily="34" charset="0"/>
              </a:rPr>
              <a:t>Results</a:t>
            </a:r>
          </a:p>
        </p:txBody>
      </p:sp>
      <p:sp>
        <p:nvSpPr>
          <p:cNvPr id="13" name="TextBox 12">
            <a:extLst>
              <a:ext uri="{FF2B5EF4-FFF2-40B4-BE49-F238E27FC236}">
                <a16:creationId xmlns:a16="http://schemas.microsoft.com/office/drawing/2014/main" id="{2E99B087-210B-1AC6-005F-806172891BDC}"/>
              </a:ext>
            </a:extLst>
          </p:cNvPr>
          <p:cNvSpPr txBox="1"/>
          <p:nvPr/>
        </p:nvSpPr>
        <p:spPr>
          <a:xfrm>
            <a:off x="5165851" y="1687078"/>
            <a:ext cx="1469047" cy="938719"/>
          </a:xfrm>
          <a:prstGeom prst="rect">
            <a:avLst/>
          </a:prstGeom>
          <a:noFill/>
        </p:spPr>
        <p:txBody>
          <a:bodyPr wrap="square" rtlCol="0">
            <a:spAutoFit/>
          </a:bodyPr>
          <a:lstStyle/>
          <a:p>
            <a:r>
              <a:rPr lang="en-US" sz="5500">
                <a:solidFill>
                  <a:srgbClr val="F6C84C"/>
                </a:solidFill>
                <a:latin typeface="Georgia" panose="02040502050405020303" pitchFamily="18" charset="0"/>
                <a:cs typeface="Playbill" panose="020F0502020204030204" pitchFamily="34" charset="0"/>
              </a:rPr>
              <a:t>3.</a:t>
            </a:r>
          </a:p>
        </p:txBody>
      </p:sp>
      <p:sp>
        <p:nvSpPr>
          <p:cNvPr id="17" name="TextBox 16">
            <a:extLst>
              <a:ext uri="{FF2B5EF4-FFF2-40B4-BE49-F238E27FC236}">
                <a16:creationId xmlns:a16="http://schemas.microsoft.com/office/drawing/2014/main" id="{F2380DF4-F5CC-D615-9806-21D57ED17B86}"/>
              </a:ext>
            </a:extLst>
          </p:cNvPr>
          <p:cNvSpPr txBox="1"/>
          <p:nvPr/>
        </p:nvSpPr>
        <p:spPr>
          <a:xfrm>
            <a:off x="7301417" y="1687078"/>
            <a:ext cx="1469047" cy="938719"/>
          </a:xfrm>
          <a:prstGeom prst="rect">
            <a:avLst/>
          </a:prstGeom>
          <a:noFill/>
        </p:spPr>
        <p:txBody>
          <a:bodyPr wrap="square" rtlCol="0">
            <a:spAutoFit/>
          </a:bodyPr>
          <a:lstStyle/>
          <a:p>
            <a:r>
              <a:rPr lang="en-US" sz="5500" dirty="0">
                <a:solidFill>
                  <a:srgbClr val="F6C84C"/>
                </a:solidFill>
                <a:latin typeface="Georgia" panose="02040502050405020303" pitchFamily="18" charset="0"/>
                <a:cs typeface="Playbill" panose="020F0502020204030204" pitchFamily="34" charset="0"/>
              </a:rPr>
              <a:t>4.</a:t>
            </a:r>
          </a:p>
        </p:txBody>
      </p:sp>
      <p:sp>
        <p:nvSpPr>
          <p:cNvPr id="24" name="Rectangle 23">
            <a:extLst>
              <a:ext uri="{FF2B5EF4-FFF2-40B4-BE49-F238E27FC236}">
                <a16:creationId xmlns:a16="http://schemas.microsoft.com/office/drawing/2014/main" id="{91A12C17-0371-1297-E6EB-FFC8C0D231F7}"/>
              </a:ext>
            </a:extLst>
          </p:cNvPr>
          <p:cNvSpPr/>
          <p:nvPr/>
        </p:nvSpPr>
        <p:spPr>
          <a:xfrm>
            <a:off x="9461077" y="1593780"/>
            <a:ext cx="2091038" cy="4493178"/>
          </a:xfrm>
          <a:prstGeom prst="rect">
            <a:avLst/>
          </a:prstGeom>
          <a:solidFill>
            <a:srgbClr val="24376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0477364-34F6-6CFE-B611-68A12E1F3EA7}"/>
              </a:ext>
            </a:extLst>
          </p:cNvPr>
          <p:cNvSpPr txBox="1"/>
          <p:nvPr/>
        </p:nvSpPr>
        <p:spPr>
          <a:xfrm>
            <a:off x="9564103" y="2560833"/>
            <a:ext cx="1698081" cy="1077218"/>
          </a:xfrm>
          <a:prstGeom prst="rect">
            <a:avLst/>
          </a:prstGeom>
          <a:noFill/>
        </p:spPr>
        <p:txBody>
          <a:bodyPr wrap="square" rtlCol="0">
            <a:spAutoFit/>
          </a:bodyPr>
          <a:lstStyle/>
          <a:p>
            <a:r>
              <a:rPr lang="en-US" sz="2000" dirty="0">
                <a:solidFill>
                  <a:schemeClr val="bg1"/>
                </a:solidFill>
                <a:latin typeface="Corbel" panose="020B0503020204020204" pitchFamily="34" charset="0"/>
              </a:rPr>
              <a:t>Next Steps for Research</a:t>
            </a:r>
          </a:p>
          <a:p>
            <a:endParaRPr lang="en-US" sz="2400" dirty="0">
              <a:solidFill>
                <a:schemeClr val="bg1"/>
              </a:solidFill>
              <a:latin typeface="Corbel" panose="020B0503020204020204" pitchFamily="34" charset="0"/>
            </a:endParaRPr>
          </a:p>
        </p:txBody>
      </p:sp>
      <p:sp>
        <p:nvSpPr>
          <p:cNvPr id="33" name="TextBox 32">
            <a:extLst>
              <a:ext uri="{FF2B5EF4-FFF2-40B4-BE49-F238E27FC236}">
                <a16:creationId xmlns:a16="http://schemas.microsoft.com/office/drawing/2014/main" id="{22EF218A-FBE7-932D-6D81-5017B57E1127}"/>
              </a:ext>
            </a:extLst>
          </p:cNvPr>
          <p:cNvSpPr txBox="1"/>
          <p:nvPr/>
        </p:nvSpPr>
        <p:spPr>
          <a:xfrm>
            <a:off x="9522061" y="1687077"/>
            <a:ext cx="1469047" cy="938719"/>
          </a:xfrm>
          <a:prstGeom prst="rect">
            <a:avLst/>
          </a:prstGeom>
          <a:noFill/>
        </p:spPr>
        <p:txBody>
          <a:bodyPr wrap="square" rtlCol="0">
            <a:spAutoFit/>
          </a:bodyPr>
          <a:lstStyle/>
          <a:p>
            <a:r>
              <a:rPr lang="en-US" sz="5500" dirty="0">
                <a:solidFill>
                  <a:srgbClr val="F6C84C"/>
                </a:solidFill>
                <a:latin typeface="Georgia" panose="02040502050405020303" pitchFamily="18" charset="0"/>
                <a:cs typeface="Playbill" panose="020F0502020204030204" pitchFamily="34" charset="0"/>
              </a:rPr>
              <a:t>5.</a:t>
            </a:r>
          </a:p>
        </p:txBody>
      </p:sp>
      <p:sp>
        <p:nvSpPr>
          <p:cNvPr id="50" name="TextBox 49">
            <a:extLst>
              <a:ext uri="{FF2B5EF4-FFF2-40B4-BE49-F238E27FC236}">
                <a16:creationId xmlns:a16="http://schemas.microsoft.com/office/drawing/2014/main" id="{C48F33FF-FF37-1F99-9794-B0837C20AE69}"/>
              </a:ext>
            </a:extLst>
          </p:cNvPr>
          <p:cNvSpPr txBox="1"/>
          <p:nvPr/>
        </p:nvSpPr>
        <p:spPr>
          <a:xfrm>
            <a:off x="859027" y="1687078"/>
            <a:ext cx="1469047" cy="938719"/>
          </a:xfrm>
          <a:prstGeom prst="rect">
            <a:avLst/>
          </a:prstGeom>
          <a:noFill/>
        </p:spPr>
        <p:txBody>
          <a:bodyPr wrap="square" rtlCol="0">
            <a:spAutoFit/>
          </a:bodyPr>
          <a:lstStyle/>
          <a:p>
            <a:r>
              <a:rPr lang="en-US" sz="5500">
                <a:solidFill>
                  <a:srgbClr val="F6C84C"/>
                </a:solidFill>
                <a:latin typeface="Georgia" panose="02040502050405020303" pitchFamily="18" charset="0"/>
                <a:cs typeface="Playbill" panose="020F0502020204030204" pitchFamily="34" charset="0"/>
              </a:rPr>
              <a:t>1.</a:t>
            </a:r>
          </a:p>
        </p:txBody>
      </p:sp>
      <p:cxnSp>
        <p:nvCxnSpPr>
          <p:cNvPr id="3" name="Straight Connector 2">
            <a:extLst>
              <a:ext uri="{FF2B5EF4-FFF2-40B4-BE49-F238E27FC236}">
                <a16:creationId xmlns:a16="http://schemas.microsoft.com/office/drawing/2014/main" id="{DC6C19C8-D8D1-BF1E-467D-35DF19380763}"/>
              </a:ext>
            </a:extLst>
          </p:cNvPr>
          <p:cNvCxnSpPr>
            <a:cxnSpLocks/>
          </p:cNvCxnSpPr>
          <p:nvPr/>
        </p:nvCxnSpPr>
        <p:spPr>
          <a:xfrm flipH="1">
            <a:off x="424448" y="270879"/>
            <a:ext cx="10448340" cy="0"/>
          </a:xfrm>
          <a:prstGeom prst="line">
            <a:avLst/>
          </a:prstGeom>
          <a:ln w="9525">
            <a:solidFill>
              <a:srgbClr val="F6C84C"/>
            </a:solidFill>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7F923822-B8AF-9EDB-E922-679A96A4DFC8}"/>
              </a:ext>
            </a:extLst>
          </p:cNvPr>
          <p:cNvSpPr>
            <a:spLocks noGrp="1"/>
          </p:cNvSpPr>
          <p:nvPr>
            <p:ph type="sldNum" sz="quarter" idx="4"/>
          </p:nvPr>
        </p:nvSpPr>
        <p:spPr/>
        <p:txBody>
          <a:bodyPr/>
          <a:lstStyle/>
          <a:p>
            <a:fld id="{E3BE3087-6007-417D-8F40-E495BD2D19A4}" type="slidenum">
              <a:rPr lang="en-US" smtClean="0"/>
              <a:pPr/>
              <a:t>2</a:t>
            </a:fld>
            <a:endParaRPr lang="en-US"/>
          </a:p>
        </p:txBody>
      </p:sp>
      <p:sp>
        <p:nvSpPr>
          <p:cNvPr id="8" name="TextBox 7">
            <a:extLst>
              <a:ext uri="{FF2B5EF4-FFF2-40B4-BE49-F238E27FC236}">
                <a16:creationId xmlns:a16="http://schemas.microsoft.com/office/drawing/2014/main" id="{A75A3605-0FF6-3A30-2B81-6B20D3728CF1}"/>
              </a:ext>
            </a:extLst>
          </p:cNvPr>
          <p:cNvSpPr txBox="1"/>
          <p:nvPr/>
        </p:nvSpPr>
        <p:spPr>
          <a:xfrm>
            <a:off x="7250492" y="2561822"/>
            <a:ext cx="2158419" cy="1323439"/>
          </a:xfrm>
          <a:prstGeom prst="rect">
            <a:avLst/>
          </a:prstGeom>
          <a:noFill/>
        </p:spPr>
        <p:txBody>
          <a:bodyPr wrap="square" rtlCol="0">
            <a:spAutoFit/>
          </a:bodyPr>
          <a:lstStyle/>
          <a:p>
            <a:r>
              <a:rPr lang="en-US" sz="2000" dirty="0">
                <a:solidFill>
                  <a:schemeClr val="bg1"/>
                </a:solidFill>
                <a:latin typeface="Corbel" panose="020B0503020204020204" pitchFamily="34" charset="0"/>
              </a:rPr>
              <a:t>Seasonality Trend Analysis</a:t>
            </a:r>
          </a:p>
          <a:p>
            <a:pPr marL="457200" indent="-457200">
              <a:buFont typeface="Arial" panose="020B0604020202020204" pitchFamily="34" charset="0"/>
              <a:buChar char="•"/>
            </a:pPr>
            <a:r>
              <a:rPr lang="en-US" sz="2000" dirty="0">
                <a:solidFill>
                  <a:schemeClr val="bg1"/>
                </a:solidFill>
                <a:latin typeface="Corbel" panose="020B0503020204020204" pitchFamily="34" charset="0"/>
              </a:rPr>
              <a:t>Methodology</a:t>
            </a:r>
          </a:p>
          <a:p>
            <a:pPr marL="457200" indent="-457200">
              <a:buFont typeface="Arial" panose="020B0604020202020204" pitchFamily="34" charset="0"/>
              <a:buChar char="•"/>
            </a:pPr>
            <a:r>
              <a:rPr lang="en-US" sz="2000" dirty="0">
                <a:solidFill>
                  <a:schemeClr val="bg1"/>
                </a:solidFill>
                <a:latin typeface="Corbel" panose="020B0503020204020204" pitchFamily="34" charset="0"/>
              </a:rPr>
              <a:t>Results</a:t>
            </a:r>
          </a:p>
        </p:txBody>
      </p:sp>
    </p:spTree>
    <p:extLst>
      <p:ext uri="{BB962C8B-B14F-4D97-AF65-F5344CB8AC3E}">
        <p14:creationId xmlns:p14="http://schemas.microsoft.com/office/powerpoint/2010/main" val="3445196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53696-F7C1-582A-7061-8114D8EF9202}"/>
            </a:ext>
          </a:extLst>
        </p:cNvPr>
        <p:cNvGrpSpPr/>
        <p:nvPr/>
      </p:nvGrpSpPr>
      <p:grpSpPr>
        <a:xfrm>
          <a:off x="0" y="0"/>
          <a:ext cx="0" cy="0"/>
          <a:chOff x="0" y="0"/>
          <a:chExt cx="0" cy="0"/>
        </a:xfrm>
      </p:grpSpPr>
      <p:pic>
        <p:nvPicPr>
          <p:cNvPr id="5" name="Picture 4" descr="A large warehouse with a parking lot&#10;&#10;AI-generated content may be incorrect.">
            <a:extLst>
              <a:ext uri="{FF2B5EF4-FFF2-40B4-BE49-F238E27FC236}">
                <a16:creationId xmlns:a16="http://schemas.microsoft.com/office/drawing/2014/main" id="{08B95695-9636-BFB1-8971-0DAA2AE0B270}"/>
              </a:ext>
            </a:extLst>
          </p:cNvPr>
          <p:cNvPicPr>
            <a:picLocks noChangeAspect="1"/>
          </p:cNvPicPr>
          <p:nvPr/>
        </p:nvPicPr>
        <p:blipFill>
          <a:blip r:embed="rId2"/>
          <a:srcRect l="3780" t="12256" b="6492"/>
          <a:stretch/>
        </p:blipFill>
        <p:spPr>
          <a:xfrm>
            <a:off x="0" y="-1"/>
            <a:ext cx="12191999" cy="6858001"/>
          </a:xfrm>
          <a:prstGeom prst="rect">
            <a:avLst/>
          </a:prstGeom>
        </p:spPr>
      </p:pic>
      <p:sp>
        <p:nvSpPr>
          <p:cNvPr id="2" name="Rectangle 1">
            <a:extLst>
              <a:ext uri="{FF2B5EF4-FFF2-40B4-BE49-F238E27FC236}">
                <a16:creationId xmlns:a16="http://schemas.microsoft.com/office/drawing/2014/main" id="{E54DABB2-F8B2-D9CE-BBA6-1E298CC6A1AA}"/>
              </a:ext>
            </a:extLst>
          </p:cNvPr>
          <p:cNvSpPr/>
          <p:nvPr/>
        </p:nvSpPr>
        <p:spPr>
          <a:xfrm>
            <a:off x="1" y="0"/>
            <a:ext cx="12191999" cy="6858000"/>
          </a:xfrm>
          <a:prstGeom prst="rect">
            <a:avLst/>
          </a:prstGeom>
          <a:solidFill>
            <a:srgbClr val="243763">
              <a:alpha val="7736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blue oval sign with white text and a yellow star&#10;&#10;AI-generated content may be incorrect.">
            <a:extLst>
              <a:ext uri="{FF2B5EF4-FFF2-40B4-BE49-F238E27FC236}">
                <a16:creationId xmlns:a16="http://schemas.microsoft.com/office/drawing/2014/main" id="{05256072-C965-4092-A933-F36444C47CAA}"/>
              </a:ext>
            </a:extLst>
          </p:cNvPr>
          <p:cNvPicPr>
            <a:picLocks noChangeAspect="1"/>
          </p:cNvPicPr>
          <p:nvPr/>
        </p:nvPicPr>
        <p:blipFill>
          <a:blip r:embed="rId3"/>
          <a:stretch>
            <a:fillRect/>
          </a:stretch>
        </p:blipFill>
        <p:spPr>
          <a:xfrm>
            <a:off x="457146" y="416204"/>
            <a:ext cx="1723987" cy="1147552"/>
          </a:xfrm>
          <a:prstGeom prst="rect">
            <a:avLst/>
          </a:prstGeom>
        </p:spPr>
      </p:pic>
      <p:sp>
        <p:nvSpPr>
          <p:cNvPr id="4" name="Title 6">
            <a:extLst>
              <a:ext uri="{FF2B5EF4-FFF2-40B4-BE49-F238E27FC236}">
                <a16:creationId xmlns:a16="http://schemas.microsoft.com/office/drawing/2014/main" id="{C5CA419A-496A-2543-09DB-372856CB71F5}"/>
              </a:ext>
            </a:extLst>
          </p:cNvPr>
          <p:cNvSpPr txBox="1">
            <a:spLocks/>
          </p:cNvSpPr>
          <p:nvPr/>
        </p:nvSpPr>
        <p:spPr>
          <a:xfrm>
            <a:off x="4724371" y="2699177"/>
            <a:ext cx="2743254" cy="145964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8600" dirty="0">
                <a:solidFill>
                  <a:srgbClr val="F6C84C"/>
                </a:solidFill>
                <a:latin typeface="Georgia" panose="02040502050405020303" pitchFamily="18" charset="0"/>
                <a:ea typeface="Source Serif 4 Medium" panose="02040603050405020204" pitchFamily="18" charset="0"/>
                <a:cs typeface="Abhaya Libre" panose="02000503000000000000" pitchFamily="2" charset="77"/>
              </a:rPr>
              <a:t>Q&amp;A</a:t>
            </a:r>
          </a:p>
        </p:txBody>
      </p:sp>
      <p:cxnSp>
        <p:nvCxnSpPr>
          <p:cNvPr id="6" name="Straight Connector 5">
            <a:extLst>
              <a:ext uri="{FF2B5EF4-FFF2-40B4-BE49-F238E27FC236}">
                <a16:creationId xmlns:a16="http://schemas.microsoft.com/office/drawing/2014/main" id="{25501301-1D68-4F31-21F8-ECF1AB5DB8AB}"/>
              </a:ext>
            </a:extLst>
          </p:cNvPr>
          <p:cNvCxnSpPr>
            <a:cxnSpLocks/>
          </p:cNvCxnSpPr>
          <p:nvPr/>
        </p:nvCxnSpPr>
        <p:spPr>
          <a:xfrm flipH="1">
            <a:off x="424448" y="6441794"/>
            <a:ext cx="11343104" cy="0"/>
          </a:xfrm>
          <a:prstGeom prst="line">
            <a:avLst/>
          </a:prstGeom>
          <a:ln w="9525">
            <a:solidFill>
              <a:srgbClr val="F6C84C"/>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FDEACAF-CFE2-72AC-29CA-CC6C2F937F22}"/>
              </a:ext>
            </a:extLst>
          </p:cNvPr>
          <p:cNvSpPr txBox="1"/>
          <p:nvPr/>
        </p:nvSpPr>
        <p:spPr>
          <a:xfrm>
            <a:off x="1523999" y="6556979"/>
            <a:ext cx="9144000" cy="184666"/>
          </a:xfrm>
          <a:prstGeom prst="rect">
            <a:avLst/>
          </a:prstGeom>
          <a:noFill/>
        </p:spPr>
        <p:txBody>
          <a:bodyPr wrap="square">
            <a:spAutoFit/>
          </a:bodyPr>
          <a:lstStyle/>
          <a:p>
            <a:pPr algn="ctr"/>
            <a:r>
              <a:rPr lang="en-US" sz="600">
                <a:solidFill>
                  <a:schemeClr val="bg1"/>
                </a:solidFill>
                <a:latin typeface="Corbel" panose="020B0503020204020204" pitchFamily="34" charset="0"/>
              </a:rPr>
              <a:t>This document contains confidential and proprietary information about Storage Star and is intended solely for the recipient. It may not be distributed, copied, or disclosed without prior written consent from Storage Star. Unauthorized use is prohibited.</a:t>
            </a:r>
            <a:endParaRPr lang="en-US" sz="600">
              <a:solidFill>
                <a:schemeClr val="bg1"/>
              </a:solidFill>
            </a:endParaRPr>
          </a:p>
        </p:txBody>
      </p:sp>
    </p:spTree>
    <p:extLst>
      <p:ext uri="{BB962C8B-B14F-4D97-AF65-F5344CB8AC3E}">
        <p14:creationId xmlns:p14="http://schemas.microsoft.com/office/powerpoint/2010/main" val="1214830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756D6-F95A-ECD1-EF2D-3B383C181B0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9AD72A1-187F-2061-1E4C-B47D02A019BF}"/>
              </a:ext>
            </a:extLst>
          </p:cNvPr>
          <p:cNvSpPr/>
          <p:nvPr/>
        </p:nvSpPr>
        <p:spPr>
          <a:xfrm>
            <a:off x="0" y="0"/>
            <a:ext cx="12192000" cy="6858000"/>
          </a:xfrm>
          <a:prstGeom prst="rect">
            <a:avLst/>
          </a:prstGeom>
          <a:solidFill>
            <a:srgbClr val="2437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7C08770C-78FA-DDBF-21F1-962D64DEF1FF}"/>
              </a:ext>
            </a:extLst>
          </p:cNvPr>
          <p:cNvSpPr/>
          <p:nvPr/>
        </p:nvSpPr>
        <p:spPr>
          <a:xfrm>
            <a:off x="630936" y="1221869"/>
            <a:ext cx="1963133" cy="861774"/>
          </a:xfrm>
          <a:prstGeom prst="rect">
            <a:avLst/>
          </a:prstGeom>
        </p:spPr>
        <p:txBody>
          <a:bodyPr wrap="square">
            <a:spAutoFit/>
          </a:bodyPr>
          <a:lstStyle/>
          <a:p>
            <a:endParaRPr lang="en-US" sz="1050" dirty="0">
              <a:solidFill>
                <a:schemeClr val="bg1"/>
              </a:solidFill>
              <a:latin typeface="Corbel" panose="020B0503020204020204" pitchFamily="34" charset="0"/>
            </a:endParaRPr>
          </a:p>
          <a:p>
            <a:endParaRPr lang="en-US" sz="1050" dirty="0">
              <a:solidFill>
                <a:schemeClr val="bg1"/>
              </a:solidFill>
              <a:latin typeface="Corbel" panose="020B0503020204020204" pitchFamily="34" charset="0"/>
            </a:endParaRPr>
          </a:p>
          <a:p>
            <a:r>
              <a:rPr lang="en-US" sz="2000" u="sng" dirty="0">
                <a:solidFill>
                  <a:schemeClr val="bg1"/>
                </a:solidFill>
                <a:latin typeface="Corbel" panose="020B0503020204020204" pitchFamily="34" charset="0"/>
              </a:rPr>
              <a:t>Methodology</a:t>
            </a:r>
          </a:p>
          <a:p>
            <a:pPr marL="171450" indent="-171450">
              <a:buFont typeface="Arial" panose="020B0604020202020204" pitchFamily="34" charset="0"/>
              <a:buChar char="•"/>
            </a:pPr>
            <a:endParaRPr lang="en-US" sz="900" u="sng" dirty="0">
              <a:solidFill>
                <a:schemeClr val="bg1"/>
              </a:solidFill>
              <a:latin typeface="Corbel" panose="020B0503020204020204" pitchFamily="34" charset="0"/>
            </a:endParaRPr>
          </a:p>
        </p:txBody>
      </p:sp>
      <p:sp>
        <p:nvSpPr>
          <p:cNvPr id="7" name="Title 6">
            <a:extLst>
              <a:ext uri="{FF2B5EF4-FFF2-40B4-BE49-F238E27FC236}">
                <a16:creationId xmlns:a16="http://schemas.microsoft.com/office/drawing/2014/main" id="{2E9B6AB5-6FA9-1CB3-B6D0-7CA6B5810521}"/>
              </a:ext>
            </a:extLst>
          </p:cNvPr>
          <p:cNvSpPr>
            <a:spLocks noGrp="1"/>
          </p:cNvSpPr>
          <p:nvPr>
            <p:ph type="title"/>
          </p:nvPr>
        </p:nvSpPr>
        <p:spPr>
          <a:xfrm>
            <a:off x="192162" y="0"/>
            <a:ext cx="7886700" cy="1325563"/>
          </a:xfrm>
        </p:spPr>
        <p:txBody>
          <a:bodyPr>
            <a:normAutofit/>
          </a:bodyPr>
          <a:lstStyle/>
          <a:p>
            <a:r>
              <a:rPr lang="en-US" sz="4800" dirty="0">
                <a:solidFill>
                  <a:srgbClr val="F6C84C"/>
                </a:solidFill>
                <a:latin typeface="Georgia" panose="02040502050405020303" pitchFamily="18" charset="0"/>
              </a:rPr>
              <a:t>Appendix</a:t>
            </a:r>
          </a:p>
        </p:txBody>
      </p:sp>
      <p:cxnSp>
        <p:nvCxnSpPr>
          <p:cNvPr id="2" name="Straight Connector 1">
            <a:extLst>
              <a:ext uri="{FF2B5EF4-FFF2-40B4-BE49-F238E27FC236}">
                <a16:creationId xmlns:a16="http://schemas.microsoft.com/office/drawing/2014/main" id="{8291FC6C-6674-E95F-84BA-A2E15E3025E0}"/>
              </a:ext>
            </a:extLst>
          </p:cNvPr>
          <p:cNvCxnSpPr>
            <a:cxnSpLocks/>
          </p:cNvCxnSpPr>
          <p:nvPr/>
        </p:nvCxnSpPr>
        <p:spPr>
          <a:xfrm flipH="1">
            <a:off x="424448" y="6441794"/>
            <a:ext cx="11343104" cy="0"/>
          </a:xfrm>
          <a:prstGeom prst="line">
            <a:avLst/>
          </a:prstGeom>
          <a:ln w="9525">
            <a:solidFill>
              <a:srgbClr val="F6C84C"/>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767BD19D-6446-C2A6-9FBE-54C16FD1A2B2}"/>
              </a:ext>
            </a:extLst>
          </p:cNvPr>
          <p:cNvSpPr txBox="1"/>
          <p:nvPr/>
        </p:nvSpPr>
        <p:spPr>
          <a:xfrm>
            <a:off x="1523999" y="6556979"/>
            <a:ext cx="9144000" cy="184666"/>
          </a:xfrm>
          <a:prstGeom prst="rect">
            <a:avLst/>
          </a:prstGeom>
          <a:noFill/>
        </p:spPr>
        <p:txBody>
          <a:bodyPr wrap="square">
            <a:spAutoFit/>
          </a:bodyPr>
          <a:lstStyle/>
          <a:p>
            <a:pPr algn="ctr"/>
            <a:r>
              <a:rPr lang="en-US" sz="600">
                <a:solidFill>
                  <a:schemeClr val="bg1"/>
                </a:solidFill>
                <a:latin typeface="Corbel" panose="020B0503020204020204" pitchFamily="34" charset="0"/>
              </a:rPr>
              <a:t>This document contains confidential and proprietary information about Storage Star and is intended solely for the recipient. It may not be distributed, copied, or disclosed without prior written consent from Storage Star. Unauthorized use is prohibited.</a:t>
            </a:r>
            <a:endParaRPr lang="en-US" sz="600">
              <a:solidFill>
                <a:schemeClr val="bg1"/>
              </a:solidFill>
            </a:endParaRPr>
          </a:p>
        </p:txBody>
      </p:sp>
      <p:pic>
        <p:nvPicPr>
          <p:cNvPr id="8" name="Picture 7" descr="A blue oval sign with white text and a yellow star&#10;&#10;AI-generated content may be incorrect.">
            <a:extLst>
              <a:ext uri="{FF2B5EF4-FFF2-40B4-BE49-F238E27FC236}">
                <a16:creationId xmlns:a16="http://schemas.microsoft.com/office/drawing/2014/main" id="{F15626EA-4EA7-F3E0-307E-6884330DCB34}"/>
              </a:ext>
            </a:extLst>
          </p:cNvPr>
          <p:cNvPicPr>
            <a:picLocks noChangeAspect="1"/>
          </p:cNvPicPr>
          <p:nvPr/>
        </p:nvPicPr>
        <p:blipFill>
          <a:blip r:embed="rId2"/>
          <a:stretch>
            <a:fillRect/>
          </a:stretch>
        </p:blipFill>
        <p:spPr>
          <a:xfrm>
            <a:off x="11081796" y="283847"/>
            <a:ext cx="770627" cy="512959"/>
          </a:xfrm>
          <a:prstGeom prst="rect">
            <a:avLst/>
          </a:prstGeom>
        </p:spPr>
      </p:pic>
      <p:sp>
        <p:nvSpPr>
          <p:cNvPr id="3" name="Slide Number Placeholder 2">
            <a:extLst>
              <a:ext uri="{FF2B5EF4-FFF2-40B4-BE49-F238E27FC236}">
                <a16:creationId xmlns:a16="http://schemas.microsoft.com/office/drawing/2014/main" id="{161B1F2E-172C-98C4-F85A-1AB02FD65932}"/>
              </a:ext>
            </a:extLst>
          </p:cNvPr>
          <p:cNvSpPr>
            <a:spLocks noGrp="1"/>
          </p:cNvSpPr>
          <p:nvPr>
            <p:ph type="sldNum" sz="quarter" idx="4"/>
          </p:nvPr>
        </p:nvSpPr>
        <p:spPr/>
        <p:txBody>
          <a:bodyPr/>
          <a:lstStyle/>
          <a:p>
            <a:fld id="{E3BE3087-6007-417D-8F40-E495BD2D19A4}" type="slidenum">
              <a:rPr lang="en-US" smtClean="0">
                <a:solidFill>
                  <a:schemeClr val="bg1"/>
                </a:solidFill>
              </a:rPr>
              <a:pPr/>
              <a:t>21</a:t>
            </a:fld>
            <a:endParaRPr lang="en-US">
              <a:solidFill>
                <a:schemeClr val="bg1"/>
              </a:solidFill>
            </a:endParaRPr>
          </a:p>
        </p:txBody>
      </p:sp>
      <p:sp>
        <p:nvSpPr>
          <p:cNvPr id="6" name="TextBox 5">
            <a:extLst>
              <a:ext uri="{FF2B5EF4-FFF2-40B4-BE49-F238E27FC236}">
                <a16:creationId xmlns:a16="http://schemas.microsoft.com/office/drawing/2014/main" id="{DDF0381F-A57E-BD56-5179-AEF408BF4E8A}"/>
              </a:ext>
            </a:extLst>
          </p:cNvPr>
          <p:cNvSpPr txBox="1"/>
          <p:nvPr/>
        </p:nvSpPr>
        <p:spPr>
          <a:xfrm>
            <a:off x="886749" y="1934782"/>
            <a:ext cx="8799647" cy="954107"/>
          </a:xfrm>
          <a:prstGeom prst="rect">
            <a:avLst/>
          </a:prstGeom>
          <a:noFill/>
        </p:spPr>
        <p:txBody>
          <a:bodyPr wrap="square">
            <a:spAutoFit/>
          </a:bodyPr>
          <a:lstStyle/>
          <a:p>
            <a:pPr marL="285750" indent="-285750" algn="l">
              <a:buClr>
                <a:srgbClr val="F6C84C"/>
              </a:buClr>
              <a:buFont typeface="Wingdings" panose="05000000000000000000" pitchFamily="2" charset="2"/>
              <a:buChar char="§"/>
            </a:pPr>
            <a:r>
              <a:rPr lang="en-US" sz="1400" b="0" i="0" u="none" dirty="0">
                <a:solidFill>
                  <a:schemeClr val="bg1">
                    <a:lumMod val="95000"/>
                  </a:schemeClr>
                </a:solidFill>
                <a:latin typeface="Corbel" panose="020B0503020204020204" pitchFamily="34" charset="0"/>
              </a:rPr>
              <a:t>Uses pooled unit-level data across stores within each state pulled from SQL </a:t>
            </a:r>
          </a:p>
          <a:p>
            <a:pPr marL="285750" indent="-285750">
              <a:buClr>
                <a:srgbClr val="F6C84C"/>
              </a:buClr>
              <a:buFont typeface="Wingdings" panose="05000000000000000000" pitchFamily="2" charset="2"/>
              <a:buChar char="§"/>
            </a:pPr>
            <a:r>
              <a:rPr lang="en-US" sz="1400" dirty="0">
                <a:solidFill>
                  <a:schemeClr val="bg1">
                    <a:lumMod val="95000"/>
                  </a:schemeClr>
                </a:solidFill>
                <a:latin typeface="Corbel" panose="020B0503020204020204" pitchFamily="34" charset="0"/>
              </a:rPr>
              <a:t>Fit guardrails: requires </a:t>
            </a:r>
            <a:r>
              <a:rPr lang="en-US" sz="1400" dirty="0">
                <a:solidFill>
                  <a:schemeClr val="bg1">
                    <a:lumMod val="95000"/>
                  </a:schemeClr>
                </a:solidFill>
              </a:rPr>
              <a:t>≥ 5 rows and ≥ 3 distinct unit sizes </a:t>
            </a:r>
          </a:p>
          <a:p>
            <a:pPr marL="285750" indent="-285750">
              <a:buClr>
                <a:srgbClr val="F6C84C"/>
              </a:buClr>
              <a:buFont typeface="Wingdings" panose="05000000000000000000" pitchFamily="2" charset="2"/>
              <a:buChar char="§"/>
            </a:pPr>
            <a:r>
              <a:rPr lang="en-US" sz="1400" b="0" i="0" u="none" dirty="0">
                <a:solidFill>
                  <a:schemeClr val="bg1">
                    <a:lumMod val="95000"/>
                  </a:schemeClr>
                </a:solidFill>
                <a:latin typeface="Corbel" panose="020B0503020204020204" pitchFamily="34" charset="0"/>
              </a:rPr>
              <a:t>90-day rolling windows: each 1</a:t>
            </a:r>
            <a:r>
              <a:rPr lang="en-US" sz="1400" b="0" i="0" u="none" baseline="30000" dirty="0">
                <a:solidFill>
                  <a:schemeClr val="bg1">
                    <a:lumMod val="95000"/>
                  </a:schemeClr>
                </a:solidFill>
                <a:latin typeface="Corbel" panose="020B0503020204020204" pitchFamily="34" charset="0"/>
              </a:rPr>
              <a:t>st</a:t>
            </a:r>
            <a:r>
              <a:rPr lang="en-US" sz="1400" b="0" i="0" u="none" dirty="0">
                <a:solidFill>
                  <a:schemeClr val="bg1">
                    <a:lumMod val="95000"/>
                  </a:schemeClr>
                </a:solidFill>
                <a:latin typeface="Corbel" panose="020B0503020204020204" pitchFamily="34" charset="0"/>
              </a:rPr>
              <a:t> of month start -&gt; sum rentals/vacates over 90 days</a:t>
            </a:r>
          </a:p>
          <a:p>
            <a:pPr marL="285750" indent="-285750">
              <a:buClr>
                <a:srgbClr val="F6C84C"/>
              </a:buClr>
              <a:buFont typeface="Wingdings" panose="05000000000000000000" pitchFamily="2" charset="2"/>
              <a:buChar char="§"/>
            </a:pPr>
            <a:r>
              <a:rPr lang="en-US" sz="1400" dirty="0">
                <a:solidFill>
                  <a:schemeClr val="bg1">
                    <a:lumMod val="95000"/>
                  </a:schemeClr>
                </a:solidFill>
                <a:latin typeface="Corbel" panose="020B0503020204020204" pitchFamily="34" charset="0"/>
              </a:rPr>
              <a:t>Averaging: averages across years at store x month, then sums to market totals </a:t>
            </a:r>
            <a:endParaRPr lang="en-US" sz="1400" b="0" i="0" u="none" dirty="0">
              <a:solidFill>
                <a:schemeClr val="bg1">
                  <a:lumMod val="95000"/>
                </a:schemeClr>
              </a:solidFill>
              <a:latin typeface="Corbel" panose="020B0503020204020204" pitchFamily="34" charset="0"/>
            </a:endParaRPr>
          </a:p>
        </p:txBody>
      </p:sp>
      <p:sp>
        <p:nvSpPr>
          <p:cNvPr id="10" name="Rectangle 9">
            <a:extLst>
              <a:ext uri="{FF2B5EF4-FFF2-40B4-BE49-F238E27FC236}">
                <a16:creationId xmlns:a16="http://schemas.microsoft.com/office/drawing/2014/main" id="{F51AD7A7-2E73-FC06-9C11-ED9C6D1A7E09}"/>
              </a:ext>
            </a:extLst>
          </p:cNvPr>
          <p:cNvSpPr/>
          <p:nvPr/>
        </p:nvSpPr>
        <p:spPr>
          <a:xfrm>
            <a:off x="7952149" y="1185078"/>
            <a:ext cx="1963133" cy="861774"/>
          </a:xfrm>
          <a:prstGeom prst="rect">
            <a:avLst/>
          </a:prstGeom>
        </p:spPr>
        <p:txBody>
          <a:bodyPr wrap="square">
            <a:spAutoFit/>
          </a:bodyPr>
          <a:lstStyle/>
          <a:p>
            <a:endParaRPr lang="en-US" sz="1050" dirty="0">
              <a:solidFill>
                <a:schemeClr val="bg1"/>
              </a:solidFill>
              <a:latin typeface="Corbel" panose="020B0503020204020204" pitchFamily="34" charset="0"/>
            </a:endParaRPr>
          </a:p>
          <a:p>
            <a:endParaRPr lang="en-US" sz="1050" dirty="0">
              <a:solidFill>
                <a:schemeClr val="bg1"/>
              </a:solidFill>
              <a:latin typeface="Corbel" panose="020B0503020204020204" pitchFamily="34" charset="0"/>
            </a:endParaRPr>
          </a:p>
          <a:p>
            <a:r>
              <a:rPr lang="en-US" sz="2000" u="sng" dirty="0">
                <a:solidFill>
                  <a:schemeClr val="bg1"/>
                </a:solidFill>
                <a:latin typeface="Corbel" panose="020B0503020204020204" pitchFamily="34" charset="0"/>
              </a:rPr>
              <a:t>Segmentation</a:t>
            </a:r>
          </a:p>
          <a:p>
            <a:pPr marL="171450" indent="-171450">
              <a:buFont typeface="Arial" panose="020B0604020202020204" pitchFamily="34" charset="0"/>
              <a:buChar char="•"/>
            </a:pPr>
            <a:endParaRPr lang="en-US" sz="900" u="sng"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9F4427D4-8814-7179-0060-A71A4830F6FC}"/>
              </a:ext>
            </a:extLst>
          </p:cNvPr>
          <p:cNvSpPr txBox="1"/>
          <p:nvPr/>
        </p:nvSpPr>
        <p:spPr>
          <a:xfrm>
            <a:off x="2891430" y="4153505"/>
            <a:ext cx="8799647" cy="738664"/>
          </a:xfrm>
          <a:prstGeom prst="rect">
            <a:avLst/>
          </a:prstGeom>
          <a:noFill/>
        </p:spPr>
        <p:txBody>
          <a:bodyPr wrap="square">
            <a:spAutoFit/>
          </a:bodyPr>
          <a:lstStyle/>
          <a:p>
            <a:pPr marL="285750" indent="-285750" algn="l">
              <a:buClr>
                <a:srgbClr val="F6C84C"/>
              </a:buClr>
              <a:buFont typeface="Wingdings" panose="05000000000000000000" pitchFamily="2" charset="2"/>
              <a:buChar char="§"/>
            </a:pPr>
            <a:r>
              <a:rPr lang="en-US" sz="1400" b="0" i="0" u="none" dirty="0">
                <a:solidFill>
                  <a:schemeClr val="bg1">
                    <a:lumMod val="95000"/>
                  </a:schemeClr>
                </a:solidFill>
                <a:latin typeface="Corbel" panose="020B0503020204020204" pitchFamily="34" charset="0"/>
              </a:rPr>
              <a:t>Smaller units show the greatest price sensitivity</a:t>
            </a:r>
          </a:p>
          <a:p>
            <a:pPr marL="285750" indent="-285750" algn="l">
              <a:buClr>
                <a:srgbClr val="F6C84C"/>
              </a:buClr>
              <a:buFont typeface="Wingdings" panose="05000000000000000000" pitchFamily="2" charset="2"/>
              <a:buChar char="§"/>
            </a:pPr>
            <a:r>
              <a:rPr lang="en-US" sz="1400" dirty="0">
                <a:solidFill>
                  <a:schemeClr val="bg1">
                    <a:lumMod val="95000"/>
                  </a:schemeClr>
                </a:solidFill>
                <a:latin typeface="Corbel" panose="020B0503020204020204" pitchFamily="34" charset="0"/>
              </a:rPr>
              <a:t>Climate-controlled typically maintains higher $/</a:t>
            </a:r>
            <a:r>
              <a:rPr lang="en-US" sz="1400" dirty="0" err="1">
                <a:solidFill>
                  <a:schemeClr val="bg1">
                    <a:lumMod val="95000"/>
                  </a:schemeClr>
                </a:solidFill>
                <a:latin typeface="Corbel" panose="020B0503020204020204" pitchFamily="34" charset="0"/>
              </a:rPr>
              <a:t>sqft</a:t>
            </a:r>
            <a:r>
              <a:rPr lang="en-US" sz="1400" dirty="0">
                <a:solidFill>
                  <a:schemeClr val="bg1">
                    <a:lumMod val="95000"/>
                  </a:schemeClr>
                </a:solidFill>
                <a:latin typeface="Corbel" panose="020B0503020204020204" pitchFamily="34" charset="0"/>
              </a:rPr>
              <a:t> but still shows compression post-2022</a:t>
            </a:r>
          </a:p>
          <a:p>
            <a:pPr marL="285750" indent="-285750" algn="l">
              <a:buClr>
                <a:srgbClr val="F6C84C"/>
              </a:buClr>
              <a:buFont typeface="Wingdings" panose="05000000000000000000" pitchFamily="2" charset="2"/>
              <a:buChar char="§"/>
            </a:pPr>
            <a:r>
              <a:rPr lang="en-US" sz="1400" dirty="0">
                <a:solidFill>
                  <a:schemeClr val="bg1">
                    <a:lumMod val="95000"/>
                  </a:schemeClr>
                </a:solidFill>
                <a:latin typeface="Corbel" panose="020B0503020204020204" pitchFamily="34" charset="0"/>
              </a:rPr>
              <a:t>Year-over-year curves highlight relative pricing power shifts </a:t>
            </a:r>
            <a:endParaRPr lang="en-US" sz="1400" b="0" u="none" dirty="0">
              <a:solidFill>
                <a:schemeClr val="bg1">
                  <a:lumMod val="95000"/>
                </a:schemeClr>
              </a:solidFill>
              <a:latin typeface="Corbel" panose="020B0503020204020204" pitchFamily="34" charset="0"/>
            </a:endParaRPr>
          </a:p>
        </p:txBody>
      </p:sp>
      <p:sp>
        <p:nvSpPr>
          <p:cNvPr id="12" name="Rectangle 11">
            <a:extLst>
              <a:ext uri="{FF2B5EF4-FFF2-40B4-BE49-F238E27FC236}">
                <a16:creationId xmlns:a16="http://schemas.microsoft.com/office/drawing/2014/main" id="{9DE1A8E1-727A-AD6B-9661-8803221BD024}"/>
              </a:ext>
            </a:extLst>
          </p:cNvPr>
          <p:cNvSpPr/>
          <p:nvPr/>
        </p:nvSpPr>
        <p:spPr>
          <a:xfrm>
            <a:off x="2841725" y="3458635"/>
            <a:ext cx="3088830" cy="861774"/>
          </a:xfrm>
          <a:prstGeom prst="rect">
            <a:avLst/>
          </a:prstGeom>
        </p:spPr>
        <p:txBody>
          <a:bodyPr wrap="square">
            <a:spAutoFit/>
          </a:bodyPr>
          <a:lstStyle/>
          <a:p>
            <a:endParaRPr lang="en-US" sz="1050" dirty="0">
              <a:solidFill>
                <a:schemeClr val="bg1"/>
              </a:solidFill>
              <a:latin typeface="Corbel" panose="020B0503020204020204" pitchFamily="34" charset="0"/>
            </a:endParaRPr>
          </a:p>
          <a:p>
            <a:endParaRPr lang="en-US" sz="1050" dirty="0">
              <a:solidFill>
                <a:schemeClr val="bg1"/>
              </a:solidFill>
              <a:latin typeface="Corbel" panose="020B0503020204020204" pitchFamily="34" charset="0"/>
            </a:endParaRPr>
          </a:p>
          <a:p>
            <a:r>
              <a:rPr lang="en-US" sz="2000" u="sng" dirty="0">
                <a:solidFill>
                  <a:schemeClr val="bg1"/>
                </a:solidFill>
                <a:latin typeface="Corbel" panose="020B0503020204020204" pitchFamily="34" charset="0"/>
              </a:rPr>
              <a:t>Interpretation Notes</a:t>
            </a:r>
          </a:p>
          <a:p>
            <a:pPr marL="171450" indent="-171450">
              <a:buFont typeface="Arial" panose="020B0604020202020204" pitchFamily="34" charset="0"/>
              <a:buChar char="•"/>
            </a:pPr>
            <a:endParaRPr lang="en-US" sz="900" u="sng" dirty="0">
              <a:solidFill>
                <a:schemeClr val="bg1"/>
              </a:solidFill>
              <a:latin typeface="Corbel" panose="020B0503020204020204" pitchFamily="34" charset="0"/>
            </a:endParaRPr>
          </a:p>
        </p:txBody>
      </p:sp>
      <p:sp>
        <p:nvSpPr>
          <p:cNvPr id="13" name="TextBox 12">
            <a:extLst>
              <a:ext uri="{FF2B5EF4-FFF2-40B4-BE49-F238E27FC236}">
                <a16:creationId xmlns:a16="http://schemas.microsoft.com/office/drawing/2014/main" id="{690757E6-4EA1-768C-B26B-EC5E0EFD4FDE}"/>
              </a:ext>
            </a:extLst>
          </p:cNvPr>
          <p:cNvSpPr txBox="1"/>
          <p:nvPr/>
        </p:nvSpPr>
        <p:spPr>
          <a:xfrm>
            <a:off x="8004401" y="1911013"/>
            <a:ext cx="8799647" cy="954107"/>
          </a:xfrm>
          <a:prstGeom prst="rect">
            <a:avLst/>
          </a:prstGeom>
          <a:noFill/>
        </p:spPr>
        <p:txBody>
          <a:bodyPr wrap="square">
            <a:spAutoFit/>
          </a:bodyPr>
          <a:lstStyle/>
          <a:p>
            <a:pPr marL="285750" indent="-285750" algn="l">
              <a:buClr>
                <a:srgbClr val="F6C84C"/>
              </a:buClr>
              <a:buFont typeface="Wingdings" panose="05000000000000000000" pitchFamily="2" charset="2"/>
              <a:buChar char="§"/>
            </a:pPr>
            <a:r>
              <a:rPr lang="en-US" sz="1400" b="0" i="0" u="none" dirty="0">
                <a:solidFill>
                  <a:schemeClr val="bg1">
                    <a:lumMod val="95000"/>
                  </a:schemeClr>
                </a:solidFill>
                <a:latin typeface="Corbel" panose="020B0503020204020204" pitchFamily="34" charset="0"/>
              </a:rPr>
              <a:t>CDN/CEN/CON = Climate-Controlled Units</a:t>
            </a:r>
          </a:p>
          <a:p>
            <a:pPr marL="285750" indent="-285750" algn="l">
              <a:buClr>
                <a:srgbClr val="F6C84C"/>
              </a:buClr>
              <a:buFont typeface="Wingdings" panose="05000000000000000000" pitchFamily="2" charset="2"/>
              <a:buChar char="§"/>
            </a:pPr>
            <a:r>
              <a:rPr lang="en-US" sz="1400" dirty="0">
                <a:solidFill>
                  <a:schemeClr val="bg1">
                    <a:lumMod val="95000"/>
                  </a:schemeClr>
                </a:solidFill>
                <a:latin typeface="Corbel" panose="020B0503020204020204" pitchFamily="34" charset="0"/>
              </a:rPr>
              <a:t>NON =  Non-Climate Drive-Up Units</a:t>
            </a:r>
          </a:p>
          <a:p>
            <a:pPr marL="285750" indent="-285750" algn="l">
              <a:buClr>
                <a:srgbClr val="F6C84C"/>
              </a:buClr>
              <a:buFont typeface="Wingdings" panose="05000000000000000000" pitchFamily="2" charset="2"/>
              <a:buChar char="§"/>
            </a:pPr>
            <a:r>
              <a:rPr lang="en-US" sz="1400" b="0" i="0" u="none" dirty="0">
                <a:solidFill>
                  <a:schemeClr val="bg1">
                    <a:lumMod val="95000"/>
                  </a:schemeClr>
                </a:solidFill>
                <a:latin typeface="Corbel" panose="020B0503020204020204" pitchFamily="34" charset="0"/>
              </a:rPr>
              <a:t>NDN  = Non-Climate Ground Floor Units</a:t>
            </a:r>
          </a:p>
          <a:p>
            <a:pPr marL="285750" indent="-285750">
              <a:buClr>
                <a:srgbClr val="F6C84C"/>
              </a:buClr>
              <a:buFont typeface="Wingdings" panose="05000000000000000000" pitchFamily="2" charset="2"/>
              <a:buChar char="§"/>
            </a:pPr>
            <a:r>
              <a:rPr lang="en-US" sz="1400" i="1" dirty="0">
                <a:solidFill>
                  <a:schemeClr val="bg1">
                    <a:lumMod val="95000"/>
                  </a:schemeClr>
                </a:solidFill>
                <a:latin typeface="Corbel" panose="020B0503020204020204" pitchFamily="34" charset="0"/>
              </a:rPr>
              <a:t>California excludes wine lockers from analysis </a:t>
            </a:r>
            <a:endParaRPr lang="en-US" sz="1400" b="0" i="1" u="none" dirty="0">
              <a:solidFill>
                <a:schemeClr val="bg1">
                  <a:lumMod val="95000"/>
                </a:schemeClr>
              </a:solidFill>
              <a:latin typeface="Corbel" panose="020B0503020204020204" pitchFamily="34" charset="0"/>
            </a:endParaRPr>
          </a:p>
        </p:txBody>
      </p:sp>
      <p:sp>
        <p:nvSpPr>
          <p:cNvPr id="14" name="Rectangle 13">
            <a:extLst>
              <a:ext uri="{FF2B5EF4-FFF2-40B4-BE49-F238E27FC236}">
                <a16:creationId xmlns:a16="http://schemas.microsoft.com/office/drawing/2014/main" id="{67621EE9-85AF-9A85-8E9C-5B77FA0DDAB8}"/>
              </a:ext>
            </a:extLst>
          </p:cNvPr>
          <p:cNvSpPr/>
          <p:nvPr/>
        </p:nvSpPr>
        <p:spPr>
          <a:xfrm>
            <a:off x="630936" y="1496333"/>
            <a:ext cx="7108989" cy="156692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F45CB87-8F81-AC85-1919-016EA1DCF70E}"/>
              </a:ext>
            </a:extLst>
          </p:cNvPr>
          <p:cNvSpPr/>
          <p:nvPr/>
        </p:nvSpPr>
        <p:spPr>
          <a:xfrm>
            <a:off x="7925222" y="1496332"/>
            <a:ext cx="3842330" cy="156693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004644-3C74-7449-2FEF-CDAFA77FC845}"/>
              </a:ext>
            </a:extLst>
          </p:cNvPr>
          <p:cNvSpPr/>
          <p:nvPr/>
        </p:nvSpPr>
        <p:spPr>
          <a:xfrm>
            <a:off x="2841725" y="3762788"/>
            <a:ext cx="7234561" cy="125010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394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1D956-B949-691C-DB78-6A66BA1B3626}"/>
            </a:ext>
          </a:extLst>
        </p:cNvPr>
        <p:cNvGrpSpPr/>
        <p:nvPr/>
      </p:nvGrpSpPr>
      <p:grpSpPr>
        <a:xfrm>
          <a:off x="0" y="0"/>
          <a:ext cx="0" cy="0"/>
          <a:chOff x="0" y="0"/>
          <a:chExt cx="0" cy="0"/>
        </a:xfrm>
      </p:grpSpPr>
      <p:pic>
        <p:nvPicPr>
          <p:cNvPr id="9" name="Picture 8" descr="A group of storage units&#10;&#10;AI-generated content may be incorrect.">
            <a:extLst>
              <a:ext uri="{FF2B5EF4-FFF2-40B4-BE49-F238E27FC236}">
                <a16:creationId xmlns:a16="http://schemas.microsoft.com/office/drawing/2014/main" id="{ECD2E50A-6981-BBE1-ED00-5F2396648056}"/>
              </a:ext>
            </a:extLst>
          </p:cNvPr>
          <p:cNvPicPr>
            <a:picLocks noChangeAspect="1"/>
          </p:cNvPicPr>
          <p:nvPr/>
        </p:nvPicPr>
        <p:blipFill>
          <a:blip r:embed="rId2"/>
          <a:srcRect t="12298" b="12621"/>
          <a:stretch/>
        </p:blipFill>
        <p:spPr>
          <a:xfrm>
            <a:off x="-3" y="0"/>
            <a:ext cx="12191999" cy="6858000"/>
          </a:xfrm>
          <a:prstGeom prst="rect">
            <a:avLst/>
          </a:prstGeom>
        </p:spPr>
      </p:pic>
      <p:sp>
        <p:nvSpPr>
          <p:cNvPr id="2" name="Rectangle 1">
            <a:extLst>
              <a:ext uri="{FF2B5EF4-FFF2-40B4-BE49-F238E27FC236}">
                <a16:creationId xmlns:a16="http://schemas.microsoft.com/office/drawing/2014/main" id="{2775303F-33AE-EEC8-31A6-3E054CB4282E}"/>
              </a:ext>
            </a:extLst>
          </p:cNvPr>
          <p:cNvSpPr/>
          <p:nvPr/>
        </p:nvSpPr>
        <p:spPr>
          <a:xfrm>
            <a:off x="0" y="0"/>
            <a:ext cx="12191999" cy="6858000"/>
          </a:xfrm>
          <a:prstGeom prst="rect">
            <a:avLst/>
          </a:prstGeom>
          <a:solidFill>
            <a:srgbClr val="243763">
              <a:alpha val="7736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ue oval sign with white text and a yellow star&#10;&#10;AI-generated content may be incorrect.">
            <a:extLst>
              <a:ext uri="{FF2B5EF4-FFF2-40B4-BE49-F238E27FC236}">
                <a16:creationId xmlns:a16="http://schemas.microsoft.com/office/drawing/2014/main" id="{9F5DD63B-6460-4CBA-EF5A-1CE499D79F20}"/>
              </a:ext>
            </a:extLst>
          </p:cNvPr>
          <p:cNvPicPr>
            <a:picLocks noChangeAspect="1"/>
          </p:cNvPicPr>
          <p:nvPr/>
        </p:nvPicPr>
        <p:blipFill>
          <a:blip r:embed="rId3"/>
          <a:stretch>
            <a:fillRect/>
          </a:stretch>
        </p:blipFill>
        <p:spPr>
          <a:xfrm>
            <a:off x="5234004" y="1511904"/>
            <a:ext cx="1723987" cy="1147552"/>
          </a:xfrm>
          <a:prstGeom prst="rect">
            <a:avLst/>
          </a:prstGeom>
        </p:spPr>
      </p:pic>
      <p:sp>
        <p:nvSpPr>
          <p:cNvPr id="4" name="Title 6">
            <a:extLst>
              <a:ext uri="{FF2B5EF4-FFF2-40B4-BE49-F238E27FC236}">
                <a16:creationId xmlns:a16="http://schemas.microsoft.com/office/drawing/2014/main" id="{9660DF49-072B-4C0E-F713-4C75AC95B962}"/>
              </a:ext>
            </a:extLst>
          </p:cNvPr>
          <p:cNvSpPr txBox="1">
            <a:spLocks/>
          </p:cNvSpPr>
          <p:nvPr/>
        </p:nvSpPr>
        <p:spPr>
          <a:xfrm>
            <a:off x="-1" y="2838526"/>
            <a:ext cx="12191998" cy="1180947"/>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8600" dirty="0">
                <a:solidFill>
                  <a:srgbClr val="F6C84C"/>
                </a:solidFill>
                <a:latin typeface="Georgia" panose="02040502050405020303" pitchFamily="18" charset="0"/>
              </a:rPr>
              <a:t>Thank You</a:t>
            </a:r>
            <a:endParaRPr lang="en-US" sz="7200" dirty="0">
              <a:solidFill>
                <a:srgbClr val="F6C84C"/>
              </a:solidFill>
              <a:latin typeface="Georgia" panose="02040502050405020303" pitchFamily="18" charset="0"/>
            </a:endParaRPr>
          </a:p>
        </p:txBody>
      </p:sp>
      <p:cxnSp>
        <p:nvCxnSpPr>
          <p:cNvPr id="6" name="Straight Connector 5">
            <a:extLst>
              <a:ext uri="{FF2B5EF4-FFF2-40B4-BE49-F238E27FC236}">
                <a16:creationId xmlns:a16="http://schemas.microsoft.com/office/drawing/2014/main" id="{AD4843D1-B7C2-E026-DC3E-C9A760983630}"/>
              </a:ext>
            </a:extLst>
          </p:cNvPr>
          <p:cNvCxnSpPr>
            <a:cxnSpLocks/>
          </p:cNvCxnSpPr>
          <p:nvPr/>
        </p:nvCxnSpPr>
        <p:spPr>
          <a:xfrm flipH="1">
            <a:off x="424448" y="6441794"/>
            <a:ext cx="11343104" cy="0"/>
          </a:xfrm>
          <a:prstGeom prst="line">
            <a:avLst/>
          </a:prstGeom>
          <a:ln w="9525">
            <a:solidFill>
              <a:srgbClr val="F6C84C"/>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E551467-01C0-E09B-23B4-C64365737D2E}"/>
              </a:ext>
            </a:extLst>
          </p:cNvPr>
          <p:cNvSpPr txBox="1"/>
          <p:nvPr/>
        </p:nvSpPr>
        <p:spPr>
          <a:xfrm>
            <a:off x="1523999" y="6556979"/>
            <a:ext cx="9144000" cy="184666"/>
          </a:xfrm>
          <a:prstGeom prst="rect">
            <a:avLst/>
          </a:prstGeom>
          <a:noFill/>
        </p:spPr>
        <p:txBody>
          <a:bodyPr wrap="square">
            <a:spAutoFit/>
          </a:bodyPr>
          <a:lstStyle/>
          <a:p>
            <a:pPr algn="ctr"/>
            <a:r>
              <a:rPr lang="en-US" sz="600">
                <a:solidFill>
                  <a:schemeClr val="bg1"/>
                </a:solidFill>
                <a:latin typeface="Corbel" panose="020B0503020204020204" pitchFamily="34" charset="0"/>
              </a:rPr>
              <a:t>This document contains confidential and proprietary information about Storage Star and is intended solely for the recipient. It may not be distributed, copied, or disclosed without prior written consent from Storage Star. Unauthorized use is prohibited.</a:t>
            </a:r>
            <a:endParaRPr lang="en-US" sz="600">
              <a:solidFill>
                <a:schemeClr val="bg1"/>
              </a:solidFill>
            </a:endParaRPr>
          </a:p>
        </p:txBody>
      </p:sp>
      <p:sp>
        <p:nvSpPr>
          <p:cNvPr id="5" name="TextBox 4">
            <a:extLst>
              <a:ext uri="{FF2B5EF4-FFF2-40B4-BE49-F238E27FC236}">
                <a16:creationId xmlns:a16="http://schemas.microsoft.com/office/drawing/2014/main" id="{5E269367-317A-06FB-0CA8-CABACAF47BC7}"/>
              </a:ext>
            </a:extLst>
          </p:cNvPr>
          <p:cNvSpPr txBox="1"/>
          <p:nvPr/>
        </p:nvSpPr>
        <p:spPr>
          <a:xfrm>
            <a:off x="336766" y="5614761"/>
            <a:ext cx="3095366" cy="584775"/>
          </a:xfrm>
          <a:prstGeom prst="rect">
            <a:avLst/>
          </a:prstGeom>
          <a:noFill/>
        </p:spPr>
        <p:txBody>
          <a:bodyPr wrap="square" rtlCol="0">
            <a:spAutoFit/>
          </a:bodyPr>
          <a:lstStyle/>
          <a:p>
            <a:r>
              <a:rPr lang="en-US" sz="2000" dirty="0">
                <a:solidFill>
                  <a:srgbClr val="F6C84C"/>
                </a:solidFill>
                <a:latin typeface="Georgia" panose="02040502050405020303" pitchFamily="18" charset="0"/>
              </a:rPr>
              <a:t>Kendall Keely</a:t>
            </a:r>
          </a:p>
          <a:p>
            <a:r>
              <a:rPr lang="en-US" sz="1200" dirty="0">
                <a:solidFill>
                  <a:schemeClr val="bg1"/>
                </a:solidFill>
                <a:latin typeface="Corbel" panose="020B0503020204020204" pitchFamily="34" charset="0"/>
              </a:rPr>
              <a:t>Capstone Project 2025</a:t>
            </a:r>
          </a:p>
        </p:txBody>
      </p:sp>
    </p:spTree>
    <p:extLst>
      <p:ext uri="{BB962C8B-B14F-4D97-AF65-F5344CB8AC3E}">
        <p14:creationId xmlns:p14="http://schemas.microsoft.com/office/powerpoint/2010/main" val="299047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EBFF08B-6D8C-0E36-F4F9-8F24A49D45B4}"/>
              </a:ext>
            </a:extLst>
          </p:cNvPr>
          <p:cNvSpPr/>
          <p:nvPr/>
        </p:nvSpPr>
        <p:spPr>
          <a:xfrm>
            <a:off x="-34386" y="0"/>
            <a:ext cx="12226385" cy="6858000"/>
          </a:xfrm>
          <a:prstGeom prst="rect">
            <a:avLst/>
          </a:prstGeom>
          <a:solidFill>
            <a:srgbClr val="2437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1E5D1E9-B072-4750-BABE-91759E79E45E}"/>
              </a:ext>
            </a:extLst>
          </p:cNvPr>
          <p:cNvSpPr/>
          <p:nvPr/>
        </p:nvSpPr>
        <p:spPr>
          <a:xfrm>
            <a:off x="264192" y="749957"/>
            <a:ext cx="8743214" cy="4485843"/>
          </a:xfrm>
          <a:prstGeom prst="rect">
            <a:avLst/>
          </a:prstGeom>
        </p:spPr>
        <p:txBody>
          <a:bodyPr wrap="square">
            <a:spAutoFit/>
          </a:bodyPr>
          <a:lstStyle/>
          <a:p>
            <a:endParaRPr lang="en-US" sz="1050" dirty="0">
              <a:solidFill>
                <a:schemeClr val="bg1"/>
              </a:solidFill>
              <a:latin typeface="Corbel" panose="020B0503020204020204" pitchFamily="34" charset="0"/>
            </a:endParaRPr>
          </a:p>
          <a:p>
            <a:endParaRPr lang="en-US" sz="1000" dirty="0">
              <a:solidFill>
                <a:schemeClr val="bg1"/>
              </a:solidFill>
              <a:latin typeface="Corbel" panose="020B0503020204020204" pitchFamily="34" charset="0"/>
            </a:endParaRPr>
          </a:p>
          <a:p>
            <a:pPr marL="285750" indent="-285750">
              <a:buFont typeface="Arial" panose="020B0604020202020204" pitchFamily="34" charset="0"/>
              <a:buChar char="•"/>
            </a:pPr>
            <a:r>
              <a:rPr lang="en-US" b="1" dirty="0">
                <a:solidFill>
                  <a:schemeClr val="bg1"/>
                </a:solidFill>
                <a:latin typeface="Corbel" panose="020B0503020204020204" pitchFamily="34" charset="0"/>
              </a:rPr>
              <a:t>Capstone Focus</a:t>
            </a:r>
            <a:r>
              <a:rPr lang="en-US" dirty="0">
                <a:solidFill>
                  <a:schemeClr val="bg1"/>
                </a:solidFill>
                <a:latin typeface="Corbel" panose="020B0503020204020204" pitchFamily="34" charset="0"/>
              </a:rPr>
              <a:t>: Analyzed rent trends and rent per SF performance across four Storage Star markets, using power models and 90-day market averages  </a:t>
            </a:r>
          </a:p>
          <a:p>
            <a:pPr marL="285750" indent="-285750">
              <a:buFont typeface="Arial" panose="020B0604020202020204" pitchFamily="34" charset="0"/>
              <a:buChar char="•"/>
            </a:pPr>
            <a:r>
              <a:rPr lang="en-US" b="1" dirty="0">
                <a:solidFill>
                  <a:schemeClr val="bg1"/>
                </a:solidFill>
                <a:latin typeface="Corbel" panose="020B0503020204020204" pitchFamily="34" charset="0"/>
              </a:rPr>
              <a:t>Market Covered: </a:t>
            </a:r>
          </a:p>
          <a:p>
            <a:r>
              <a:rPr lang="en-US" dirty="0">
                <a:solidFill>
                  <a:schemeClr val="bg1"/>
                </a:solidFill>
                <a:latin typeface="Corbel" panose="020B0503020204020204" pitchFamily="34" charset="0"/>
              </a:rPr>
              <a:t>	Colorado: Denver, Fort Collins, &amp; Loveland</a:t>
            </a:r>
          </a:p>
          <a:p>
            <a:pPr lvl="1"/>
            <a:r>
              <a:rPr lang="en-US" dirty="0">
                <a:solidFill>
                  <a:schemeClr val="bg1"/>
                </a:solidFill>
                <a:latin typeface="Corbel" panose="020B0503020204020204" pitchFamily="34" charset="0"/>
              </a:rPr>
              <a:t>Texas: Waters Park, Mopac, FM 620, &amp; Pond Springs</a:t>
            </a:r>
          </a:p>
          <a:p>
            <a:pPr lvl="1"/>
            <a:r>
              <a:rPr lang="en-US" dirty="0">
                <a:solidFill>
                  <a:schemeClr val="bg1"/>
                </a:solidFill>
                <a:latin typeface="Corbel" panose="020B0503020204020204" pitchFamily="34" charset="0"/>
              </a:rPr>
              <a:t>Utah: Roy, Hooper, &amp; Park City</a:t>
            </a:r>
          </a:p>
          <a:p>
            <a:pPr lvl="1"/>
            <a:r>
              <a:rPr lang="en-US" dirty="0">
                <a:solidFill>
                  <a:schemeClr val="bg1"/>
                </a:solidFill>
                <a:latin typeface="Corbel" panose="020B0503020204020204" pitchFamily="34" charset="0"/>
              </a:rPr>
              <a:t>California: Fairfield, Sonoma, &amp; Napa</a:t>
            </a:r>
          </a:p>
          <a:p>
            <a:pPr marL="285750" indent="-285750">
              <a:buFont typeface="Arial" panose="020B0604020202020204" pitchFamily="34" charset="0"/>
              <a:buChar char="•"/>
            </a:pPr>
            <a:r>
              <a:rPr lang="en-US" b="1" dirty="0">
                <a:solidFill>
                  <a:schemeClr val="bg1"/>
                </a:solidFill>
                <a:latin typeface="Corbel" panose="020B0503020204020204" pitchFamily="34" charset="0"/>
              </a:rPr>
              <a:t>Objective: </a:t>
            </a:r>
            <a:r>
              <a:rPr lang="en-US" dirty="0">
                <a:solidFill>
                  <a:schemeClr val="bg1"/>
                </a:solidFill>
                <a:latin typeface="Corbel" panose="020B0503020204020204" pitchFamily="34" charset="0"/>
              </a:rPr>
              <a:t>Identify pricing power, unit size sensitivities, and multi-year performance patterns to guide revenue strategy and market positioning</a:t>
            </a:r>
          </a:p>
          <a:p>
            <a:pPr marL="285750" indent="-285750">
              <a:buFont typeface="Arial" panose="020B0604020202020204" pitchFamily="34" charset="0"/>
              <a:buChar char="•"/>
            </a:pPr>
            <a:endParaRPr lang="en-US" b="1" dirty="0">
              <a:solidFill>
                <a:schemeClr val="bg1"/>
              </a:solidFill>
              <a:latin typeface="Corbel" panose="020B0503020204020204" pitchFamily="34" charset="0"/>
            </a:endParaRPr>
          </a:p>
          <a:p>
            <a:r>
              <a:rPr lang="en-US" b="1" dirty="0">
                <a:solidFill>
                  <a:schemeClr val="bg1"/>
                </a:solidFill>
                <a:latin typeface="Corbel" panose="020B0503020204020204" pitchFamily="34" charset="0"/>
              </a:rPr>
              <a:t>	</a:t>
            </a:r>
            <a:endParaRPr lang="en-US" dirty="0">
              <a:solidFill>
                <a:schemeClr val="bg1"/>
              </a:solidFill>
              <a:latin typeface="Corbel" panose="020B0503020204020204" pitchFamily="34" charset="0"/>
            </a:endParaRPr>
          </a:p>
          <a:p>
            <a:pPr lvl="1"/>
            <a:endParaRPr lang="en-US" dirty="0">
              <a:solidFill>
                <a:schemeClr val="bg1"/>
              </a:solidFill>
              <a:latin typeface="Corbel" panose="020B0503020204020204" pitchFamily="34" charset="0"/>
            </a:endParaRPr>
          </a:p>
          <a:p>
            <a:pPr lvl="1"/>
            <a:endParaRPr lang="en-US" sz="2000" dirty="0">
              <a:solidFill>
                <a:schemeClr val="bg1"/>
              </a:solidFill>
              <a:latin typeface="Corbel" panose="020B0503020204020204" pitchFamily="34" charset="0"/>
            </a:endParaRPr>
          </a:p>
          <a:p>
            <a:pPr lvl="1"/>
            <a:endParaRPr lang="en-US" sz="2000" dirty="0">
              <a:solidFill>
                <a:schemeClr val="bg1"/>
              </a:solidFill>
              <a:latin typeface="Corbel" panose="020B0503020204020204" pitchFamily="34" charset="0"/>
            </a:endParaRPr>
          </a:p>
          <a:p>
            <a:endParaRPr lang="en-US" sz="900" dirty="0">
              <a:solidFill>
                <a:schemeClr val="bg1"/>
              </a:solidFill>
              <a:latin typeface="Corbel" panose="020B0503020204020204" pitchFamily="34" charset="0"/>
            </a:endParaRPr>
          </a:p>
        </p:txBody>
      </p:sp>
      <p:sp>
        <p:nvSpPr>
          <p:cNvPr id="7" name="Title 6">
            <a:extLst>
              <a:ext uri="{FF2B5EF4-FFF2-40B4-BE49-F238E27FC236}">
                <a16:creationId xmlns:a16="http://schemas.microsoft.com/office/drawing/2014/main" id="{2F0F5ED1-A1F2-C695-7D6C-81E9EFF0FDFE}"/>
              </a:ext>
            </a:extLst>
          </p:cNvPr>
          <p:cNvSpPr>
            <a:spLocks noGrp="1"/>
          </p:cNvSpPr>
          <p:nvPr>
            <p:ph type="title"/>
          </p:nvPr>
        </p:nvSpPr>
        <p:spPr>
          <a:xfrm>
            <a:off x="0" y="3560"/>
            <a:ext cx="7886700" cy="1325563"/>
          </a:xfrm>
        </p:spPr>
        <p:txBody>
          <a:bodyPr>
            <a:normAutofit/>
          </a:bodyPr>
          <a:lstStyle/>
          <a:p>
            <a:r>
              <a:rPr lang="en-US" sz="4800" dirty="0">
                <a:solidFill>
                  <a:srgbClr val="F6C84C"/>
                </a:solidFill>
                <a:latin typeface="Georgia" panose="02040502050405020303" pitchFamily="18" charset="0"/>
              </a:rPr>
              <a:t>Executive Summary</a:t>
            </a:r>
          </a:p>
        </p:txBody>
      </p:sp>
      <p:cxnSp>
        <p:nvCxnSpPr>
          <p:cNvPr id="2" name="Straight Connector 1">
            <a:extLst>
              <a:ext uri="{FF2B5EF4-FFF2-40B4-BE49-F238E27FC236}">
                <a16:creationId xmlns:a16="http://schemas.microsoft.com/office/drawing/2014/main" id="{8511FE6D-953D-D468-87EC-16DE1B9962AA}"/>
              </a:ext>
            </a:extLst>
          </p:cNvPr>
          <p:cNvCxnSpPr>
            <a:cxnSpLocks/>
          </p:cNvCxnSpPr>
          <p:nvPr/>
        </p:nvCxnSpPr>
        <p:spPr>
          <a:xfrm flipH="1">
            <a:off x="424448" y="6441794"/>
            <a:ext cx="11343104" cy="0"/>
          </a:xfrm>
          <a:prstGeom prst="line">
            <a:avLst/>
          </a:prstGeom>
          <a:ln w="9525">
            <a:solidFill>
              <a:srgbClr val="F6C84C"/>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75D296D8-ABDC-2318-6372-FA2399EEAC55}"/>
              </a:ext>
            </a:extLst>
          </p:cNvPr>
          <p:cNvSpPr txBox="1"/>
          <p:nvPr/>
        </p:nvSpPr>
        <p:spPr>
          <a:xfrm>
            <a:off x="1523999" y="6556979"/>
            <a:ext cx="9144000" cy="184666"/>
          </a:xfrm>
          <a:prstGeom prst="rect">
            <a:avLst/>
          </a:prstGeom>
          <a:noFill/>
        </p:spPr>
        <p:txBody>
          <a:bodyPr wrap="square">
            <a:spAutoFit/>
          </a:bodyPr>
          <a:lstStyle/>
          <a:p>
            <a:pPr algn="ctr"/>
            <a:r>
              <a:rPr lang="en-US" sz="600">
                <a:solidFill>
                  <a:schemeClr val="bg1"/>
                </a:solidFill>
                <a:latin typeface="Corbel" panose="020B0503020204020204" pitchFamily="34" charset="0"/>
              </a:rPr>
              <a:t>This document contains confidential and proprietary information about Storage Star and is intended solely for the recipient. It may not be distributed, copied, or disclosed without prior written consent from Storage Star. Unauthorized use is prohibited.</a:t>
            </a:r>
            <a:endParaRPr lang="en-US" sz="600">
              <a:solidFill>
                <a:schemeClr val="bg1"/>
              </a:solidFill>
            </a:endParaRPr>
          </a:p>
        </p:txBody>
      </p:sp>
      <p:pic>
        <p:nvPicPr>
          <p:cNvPr id="8" name="Picture 7" descr="A blue oval sign with white text and a yellow star&#10;&#10;AI-generated content may be incorrect.">
            <a:extLst>
              <a:ext uri="{FF2B5EF4-FFF2-40B4-BE49-F238E27FC236}">
                <a16:creationId xmlns:a16="http://schemas.microsoft.com/office/drawing/2014/main" id="{C88F48A7-0F9D-6E8E-0E60-E12C72B235D1}"/>
              </a:ext>
            </a:extLst>
          </p:cNvPr>
          <p:cNvPicPr>
            <a:picLocks noChangeAspect="1"/>
          </p:cNvPicPr>
          <p:nvPr/>
        </p:nvPicPr>
        <p:blipFill>
          <a:blip r:embed="rId3"/>
          <a:stretch>
            <a:fillRect/>
          </a:stretch>
        </p:blipFill>
        <p:spPr>
          <a:xfrm>
            <a:off x="11081796" y="283847"/>
            <a:ext cx="770627" cy="512959"/>
          </a:xfrm>
          <a:prstGeom prst="rect">
            <a:avLst/>
          </a:prstGeom>
        </p:spPr>
      </p:pic>
      <p:sp>
        <p:nvSpPr>
          <p:cNvPr id="3" name="Slide Number Placeholder 2">
            <a:extLst>
              <a:ext uri="{FF2B5EF4-FFF2-40B4-BE49-F238E27FC236}">
                <a16:creationId xmlns:a16="http://schemas.microsoft.com/office/drawing/2014/main" id="{4C625785-2FD5-DCFB-E5CA-7B233AE9DDD6}"/>
              </a:ext>
            </a:extLst>
          </p:cNvPr>
          <p:cNvSpPr>
            <a:spLocks noGrp="1"/>
          </p:cNvSpPr>
          <p:nvPr>
            <p:ph type="sldNum" sz="quarter" idx="4"/>
          </p:nvPr>
        </p:nvSpPr>
        <p:spPr/>
        <p:txBody>
          <a:bodyPr/>
          <a:lstStyle/>
          <a:p>
            <a:fld id="{E3BE3087-6007-417D-8F40-E495BD2D19A4}" type="slidenum">
              <a:rPr lang="en-US" smtClean="0">
                <a:solidFill>
                  <a:schemeClr val="bg1"/>
                </a:solidFill>
              </a:rPr>
              <a:pPr/>
              <a:t>3</a:t>
            </a:fld>
            <a:endParaRPr lang="en-US">
              <a:solidFill>
                <a:schemeClr val="bg1"/>
              </a:solidFill>
            </a:endParaRPr>
          </a:p>
        </p:txBody>
      </p:sp>
      <p:pic>
        <p:nvPicPr>
          <p:cNvPr id="11" name="Picture 10" descr="A white outline of a state&#10;&#10;AI-generated content may be incorrect.">
            <a:extLst>
              <a:ext uri="{FF2B5EF4-FFF2-40B4-BE49-F238E27FC236}">
                <a16:creationId xmlns:a16="http://schemas.microsoft.com/office/drawing/2014/main" id="{CA8B3360-B9EC-BEF8-95A4-CD4F8AC03A3A}"/>
              </a:ext>
            </a:extLst>
          </p:cNvPr>
          <p:cNvPicPr>
            <a:picLocks noChangeAspect="1"/>
          </p:cNvPicPr>
          <p:nvPr/>
        </p:nvPicPr>
        <p:blipFill>
          <a:blip r:embed="rId4"/>
          <a:stretch>
            <a:fillRect/>
          </a:stretch>
        </p:blipFill>
        <p:spPr>
          <a:xfrm>
            <a:off x="1507755" y="3768955"/>
            <a:ext cx="1982381" cy="2279167"/>
          </a:xfrm>
          <a:prstGeom prst="rect">
            <a:avLst/>
          </a:prstGeom>
        </p:spPr>
      </p:pic>
      <p:cxnSp>
        <p:nvCxnSpPr>
          <p:cNvPr id="18" name="Straight Arrow Connector 17">
            <a:extLst>
              <a:ext uri="{FF2B5EF4-FFF2-40B4-BE49-F238E27FC236}">
                <a16:creationId xmlns:a16="http://schemas.microsoft.com/office/drawing/2014/main" id="{0D6F7CF3-8AAF-2234-ECD5-2497CB05E3FB}"/>
              </a:ext>
            </a:extLst>
          </p:cNvPr>
          <p:cNvCxnSpPr>
            <a:cxnSpLocks/>
          </p:cNvCxnSpPr>
          <p:nvPr/>
        </p:nvCxnSpPr>
        <p:spPr>
          <a:xfrm flipV="1">
            <a:off x="843318" y="4607771"/>
            <a:ext cx="635511" cy="125734"/>
          </a:xfrm>
          <a:prstGeom prst="straightConnector1">
            <a:avLst/>
          </a:prstGeom>
          <a:ln>
            <a:solidFill>
              <a:srgbClr val="F6C84C"/>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558B2CC-25F9-51E9-3F5F-A76107CA9C20}"/>
              </a:ext>
            </a:extLst>
          </p:cNvPr>
          <p:cNvSpPr txBox="1"/>
          <p:nvPr/>
        </p:nvSpPr>
        <p:spPr>
          <a:xfrm>
            <a:off x="37729" y="4950091"/>
            <a:ext cx="1779641" cy="1384995"/>
          </a:xfrm>
          <a:prstGeom prst="rect">
            <a:avLst/>
          </a:prstGeom>
          <a:noFill/>
          <a:ln>
            <a:solidFill>
              <a:srgbClr val="F6C84C"/>
            </a:solidFill>
          </a:ln>
        </p:spPr>
        <p:txBody>
          <a:bodyPr wrap="square" rtlCol="0">
            <a:spAutoFit/>
          </a:bodyPr>
          <a:lstStyle/>
          <a:p>
            <a:r>
              <a:rPr lang="en-US" sz="1200" dirty="0">
                <a:solidFill>
                  <a:schemeClr val="bg1">
                    <a:lumMod val="95000"/>
                  </a:schemeClr>
                </a:solidFill>
                <a:latin typeface="Corbel" panose="020B0503020204020204" pitchFamily="34" charset="0"/>
              </a:rPr>
              <a:t>Only has non-climate drive up &amp; non-climate ground floor units; rents in steady decline since 2022, smallest units hit hardest, but rents are starting to bottom-out.</a:t>
            </a:r>
          </a:p>
        </p:txBody>
      </p:sp>
      <p:pic>
        <p:nvPicPr>
          <p:cNvPr id="24" name="Picture 23" descr="A white outline of the state of texas&#10;&#10;AI-generated content may be incorrect.">
            <a:extLst>
              <a:ext uri="{FF2B5EF4-FFF2-40B4-BE49-F238E27FC236}">
                <a16:creationId xmlns:a16="http://schemas.microsoft.com/office/drawing/2014/main" id="{53ADB554-F63A-DCC7-1373-6D1DCB6219AA}"/>
              </a:ext>
            </a:extLst>
          </p:cNvPr>
          <p:cNvPicPr>
            <a:picLocks noChangeAspect="1"/>
          </p:cNvPicPr>
          <p:nvPr/>
        </p:nvPicPr>
        <p:blipFill>
          <a:blip r:embed="rId5"/>
          <a:srcRect l="47617" t="7451" r="8582" b="51157"/>
          <a:stretch>
            <a:fillRect/>
          </a:stretch>
        </p:blipFill>
        <p:spPr>
          <a:xfrm>
            <a:off x="3190036" y="3687369"/>
            <a:ext cx="2546618" cy="2406580"/>
          </a:xfrm>
          <a:prstGeom prst="rect">
            <a:avLst/>
          </a:prstGeom>
        </p:spPr>
      </p:pic>
      <p:pic>
        <p:nvPicPr>
          <p:cNvPr id="26" name="Picture 25" descr="A white outline of the state of texas&#10;&#10;AI-generated content may be incorrect.">
            <a:extLst>
              <a:ext uri="{FF2B5EF4-FFF2-40B4-BE49-F238E27FC236}">
                <a16:creationId xmlns:a16="http://schemas.microsoft.com/office/drawing/2014/main" id="{A62D9184-4C56-1238-BE04-240AE24FA0B6}"/>
              </a:ext>
            </a:extLst>
          </p:cNvPr>
          <p:cNvPicPr>
            <a:picLocks noChangeAspect="1"/>
          </p:cNvPicPr>
          <p:nvPr/>
        </p:nvPicPr>
        <p:blipFill>
          <a:blip r:embed="rId5"/>
          <a:srcRect l="54358" t="51644" b="6086"/>
          <a:stretch>
            <a:fillRect/>
          </a:stretch>
        </p:blipFill>
        <p:spPr>
          <a:xfrm>
            <a:off x="7961687" y="3576208"/>
            <a:ext cx="2101516" cy="1946280"/>
          </a:xfrm>
          <a:prstGeom prst="rect">
            <a:avLst/>
          </a:prstGeom>
        </p:spPr>
      </p:pic>
      <p:pic>
        <p:nvPicPr>
          <p:cNvPr id="28" name="Picture 27" descr="A white outline of the state of texas&#10;&#10;AI-generated content may be incorrect.">
            <a:extLst>
              <a:ext uri="{FF2B5EF4-FFF2-40B4-BE49-F238E27FC236}">
                <a16:creationId xmlns:a16="http://schemas.microsoft.com/office/drawing/2014/main" id="{85562B8C-B7E7-5BF7-AD44-8D82913F866F}"/>
              </a:ext>
            </a:extLst>
          </p:cNvPr>
          <p:cNvPicPr>
            <a:picLocks noChangeAspect="1"/>
          </p:cNvPicPr>
          <p:nvPr/>
        </p:nvPicPr>
        <p:blipFill>
          <a:blip r:embed="rId5"/>
          <a:srcRect l="4379" t="53477" r="42478" b="9599"/>
          <a:stretch>
            <a:fillRect/>
          </a:stretch>
        </p:blipFill>
        <p:spPr>
          <a:xfrm>
            <a:off x="7909681" y="1521420"/>
            <a:ext cx="2195450" cy="1525427"/>
          </a:xfrm>
          <a:prstGeom prst="rect">
            <a:avLst/>
          </a:prstGeom>
        </p:spPr>
      </p:pic>
      <p:cxnSp>
        <p:nvCxnSpPr>
          <p:cNvPr id="29" name="Straight Arrow Connector 28">
            <a:extLst>
              <a:ext uri="{FF2B5EF4-FFF2-40B4-BE49-F238E27FC236}">
                <a16:creationId xmlns:a16="http://schemas.microsoft.com/office/drawing/2014/main" id="{C6A033D1-93A5-6828-FE0B-17185ADEB661}"/>
              </a:ext>
            </a:extLst>
          </p:cNvPr>
          <p:cNvCxnSpPr>
            <a:cxnSpLocks/>
          </p:cNvCxnSpPr>
          <p:nvPr/>
        </p:nvCxnSpPr>
        <p:spPr>
          <a:xfrm flipH="1" flipV="1">
            <a:off x="5645332" y="4449576"/>
            <a:ext cx="665282" cy="279539"/>
          </a:xfrm>
          <a:prstGeom prst="straightConnector1">
            <a:avLst/>
          </a:prstGeom>
          <a:ln>
            <a:solidFill>
              <a:srgbClr val="F6C84C"/>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B70B795-F41C-DB6F-93DF-9F96777EDE73}"/>
              </a:ext>
            </a:extLst>
          </p:cNvPr>
          <p:cNvCxnSpPr>
            <a:cxnSpLocks/>
          </p:cNvCxnSpPr>
          <p:nvPr/>
        </p:nvCxnSpPr>
        <p:spPr>
          <a:xfrm flipH="1" flipV="1">
            <a:off x="9566801" y="4071394"/>
            <a:ext cx="684168" cy="182119"/>
          </a:xfrm>
          <a:prstGeom prst="straightConnector1">
            <a:avLst/>
          </a:prstGeom>
          <a:ln>
            <a:solidFill>
              <a:srgbClr val="F6C84C"/>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3781162-0008-8BFA-A7B7-445D81090F7C}"/>
              </a:ext>
            </a:extLst>
          </p:cNvPr>
          <p:cNvCxnSpPr>
            <a:cxnSpLocks/>
          </p:cNvCxnSpPr>
          <p:nvPr/>
        </p:nvCxnSpPr>
        <p:spPr>
          <a:xfrm flipH="1" flipV="1">
            <a:off x="9942791" y="2118271"/>
            <a:ext cx="665282" cy="279539"/>
          </a:xfrm>
          <a:prstGeom prst="straightConnector1">
            <a:avLst/>
          </a:prstGeom>
          <a:ln>
            <a:solidFill>
              <a:srgbClr val="F6C84C"/>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A2FE6264-D8FC-5E51-55F5-6B120C40E75C}"/>
              </a:ext>
            </a:extLst>
          </p:cNvPr>
          <p:cNvSpPr txBox="1"/>
          <p:nvPr/>
        </p:nvSpPr>
        <p:spPr>
          <a:xfrm>
            <a:off x="10033593" y="2525989"/>
            <a:ext cx="1813682" cy="1384995"/>
          </a:xfrm>
          <a:prstGeom prst="rect">
            <a:avLst/>
          </a:prstGeom>
          <a:noFill/>
          <a:ln>
            <a:solidFill>
              <a:srgbClr val="F6C84C"/>
            </a:solidFill>
          </a:ln>
        </p:spPr>
        <p:txBody>
          <a:bodyPr wrap="square" rtlCol="0">
            <a:spAutoFit/>
          </a:bodyPr>
          <a:lstStyle/>
          <a:p>
            <a:pPr>
              <a:buClr>
                <a:srgbClr val="F6C84C"/>
              </a:buClr>
            </a:pPr>
            <a:r>
              <a:rPr lang="en-US" sz="1200" dirty="0">
                <a:solidFill>
                  <a:schemeClr val="bg1">
                    <a:lumMod val="95000"/>
                  </a:schemeClr>
                </a:solidFill>
                <a:latin typeface="Corbel" panose="020B0503020204020204" pitchFamily="34" charset="0"/>
              </a:rPr>
              <a:t>Climate units held stronger through 2022-2023, non-climate drive up units showed earlier and steeper declines, particularly for small-to-mid sizes under 200 SF. </a:t>
            </a:r>
            <a:endParaRPr lang="en-US" dirty="0"/>
          </a:p>
        </p:txBody>
      </p:sp>
      <p:sp>
        <p:nvSpPr>
          <p:cNvPr id="37" name="TextBox 36">
            <a:extLst>
              <a:ext uri="{FF2B5EF4-FFF2-40B4-BE49-F238E27FC236}">
                <a16:creationId xmlns:a16="http://schemas.microsoft.com/office/drawing/2014/main" id="{44FF622F-3669-1086-7CB3-580E163854E0}"/>
              </a:ext>
            </a:extLst>
          </p:cNvPr>
          <p:cNvSpPr txBox="1"/>
          <p:nvPr/>
        </p:nvSpPr>
        <p:spPr>
          <a:xfrm>
            <a:off x="5597713" y="4890659"/>
            <a:ext cx="2363974" cy="1384995"/>
          </a:xfrm>
          <a:prstGeom prst="rect">
            <a:avLst/>
          </a:prstGeom>
          <a:noFill/>
          <a:ln>
            <a:solidFill>
              <a:srgbClr val="F6C84C"/>
            </a:solidFill>
          </a:ln>
        </p:spPr>
        <p:txBody>
          <a:bodyPr wrap="square">
            <a:spAutoFit/>
          </a:bodyPr>
          <a:lstStyle/>
          <a:p>
            <a:pPr algn="l">
              <a:buClr>
                <a:srgbClr val="F6C84C"/>
              </a:buClr>
            </a:pPr>
            <a:r>
              <a:rPr lang="en-US" sz="1200" b="0" i="0" u="none" dirty="0">
                <a:solidFill>
                  <a:schemeClr val="bg1">
                    <a:lumMod val="95000"/>
                  </a:schemeClr>
                </a:solidFill>
                <a:latin typeface="Corbel" panose="020B0503020204020204" pitchFamily="34" charset="0"/>
              </a:rPr>
              <a:t>Pricing peaked in 2022-2023 across both climate and non-climate drive up units, but non-climate drive up units declined more  sharply beginning in 2024. Climate is also a premium in TX compared to other units</a:t>
            </a:r>
            <a:r>
              <a:rPr lang="en-US" sz="1200" dirty="0">
                <a:solidFill>
                  <a:schemeClr val="bg1">
                    <a:lumMod val="95000"/>
                  </a:schemeClr>
                </a:solidFill>
                <a:latin typeface="Corbel" panose="020B0503020204020204" pitchFamily="34" charset="0"/>
              </a:rPr>
              <a:t>.</a:t>
            </a:r>
            <a:endParaRPr lang="en-US" sz="1200" b="0" i="0" u="none" dirty="0">
              <a:solidFill>
                <a:schemeClr val="bg1">
                  <a:lumMod val="95000"/>
                </a:schemeClr>
              </a:solidFill>
              <a:latin typeface="Corbel" panose="020B0503020204020204" pitchFamily="34" charset="0"/>
            </a:endParaRPr>
          </a:p>
        </p:txBody>
      </p:sp>
      <p:sp>
        <p:nvSpPr>
          <p:cNvPr id="38" name="TextBox 37">
            <a:extLst>
              <a:ext uri="{FF2B5EF4-FFF2-40B4-BE49-F238E27FC236}">
                <a16:creationId xmlns:a16="http://schemas.microsoft.com/office/drawing/2014/main" id="{37E57925-2935-EF5F-B2B8-BB10DFF690A4}"/>
              </a:ext>
            </a:extLst>
          </p:cNvPr>
          <p:cNvSpPr txBox="1"/>
          <p:nvPr/>
        </p:nvSpPr>
        <p:spPr>
          <a:xfrm>
            <a:off x="9723636" y="4369868"/>
            <a:ext cx="2363974" cy="1569660"/>
          </a:xfrm>
          <a:prstGeom prst="rect">
            <a:avLst/>
          </a:prstGeom>
          <a:noFill/>
          <a:ln>
            <a:solidFill>
              <a:srgbClr val="F6C84C"/>
            </a:solidFill>
          </a:ln>
        </p:spPr>
        <p:txBody>
          <a:bodyPr wrap="square">
            <a:spAutoFit/>
          </a:bodyPr>
          <a:lstStyle/>
          <a:p>
            <a:pPr>
              <a:buClr>
                <a:srgbClr val="F6C84C"/>
              </a:buClr>
            </a:pPr>
            <a:r>
              <a:rPr lang="en-US" sz="1200" b="0" i="0" u="none" dirty="0">
                <a:solidFill>
                  <a:schemeClr val="bg1">
                    <a:lumMod val="95000"/>
                  </a:schemeClr>
                </a:solidFill>
                <a:latin typeface="Corbel" panose="020B0503020204020204" pitchFamily="34" charset="0"/>
              </a:rPr>
              <a:t>Utah’s market hasn’t </a:t>
            </a:r>
            <a:r>
              <a:rPr lang="en-US" sz="1200" dirty="0">
                <a:solidFill>
                  <a:schemeClr val="bg1">
                    <a:lumMod val="95000"/>
                  </a:schemeClr>
                </a:solidFill>
                <a:latin typeface="Corbel" panose="020B0503020204020204" pitchFamily="34" charset="0"/>
              </a:rPr>
              <a:t>been affected as much compared to other markets from the recent down trend of rates. </a:t>
            </a:r>
            <a:r>
              <a:rPr lang="en-US" sz="1200" b="0" i="0" u="none" dirty="0">
                <a:solidFill>
                  <a:schemeClr val="bg1">
                    <a:lumMod val="95000"/>
                  </a:schemeClr>
                </a:solidFill>
                <a:latin typeface="Corbel" panose="020B0503020204020204" pitchFamily="34" charset="0"/>
              </a:rPr>
              <a:t>Non-climate  ground-level rent per SF has increased since 2022. Utah has proven to be further along in recovery than other markets.</a:t>
            </a:r>
          </a:p>
        </p:txBody>
      </p:sp>
    </p:spTree>
    <p:extLst>
      <p:ext uri="{BB962C8B-B14F-4D97-AF65-F5344CB8AC3E}">
        <p14:creationId xmlns:p14="http://schemas.microsoft.com/office/powerpoint/2010/main" val="896852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E3BE2-99D2-DAD5-4AD4-7EC401939005}"/>
            </a:ext>
          </a:extLst>
        </p:cNvPr>
        <p:cNvGrpSpPr/>
        <p:nvPr/>
      </p:nvGrpSpPr>
      <p:grpSpPr>
        <a:xfrm>
          <a:off x="0" y="0"/>
          <a:ext cx="0" cy="0"/>
          <a:chOff x="0" y="0"/>
          <a:chExt cx="0" cy="0"/>
        </a:xfrm>
      </p:grpSpPr>
      <p:sp>
        <p:nvSpPr>
          <p:cNvPr id="8" name="Oval 7">
            <a:extLst>
              <a:ext uri="{FF2B5EF4-FFF2-40B4-BE49-F238E27FC236}">
                <a16:creationId xmlns:a16="http://schemas.microsoft.com/office/drawing/2014/main" id="{D8BA18A2-C5CB-428E-FD6D-5858EBEF4E46}"/>
              </a:ext>
            </a:extLst>
          </p:cNvPr>
          <p:cNvSpPr/>
          <p:nvPr/>
        </p:nvSpPr>
        <p:spPr>
          <a:xfrm>
            <a:off x="8424894" y="3072119"/>
            <a:ext cx="2243105" cy="2146510"/>
          </a:xfrm>
          <a:prstGeom prst="ellipse">
            <a:avLst/>
          </a:prstGeom>
          <a:solidFill>
            <a:srgbClr val="24376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0354F17-92C8-0097-0A77-2792E1AE75CB}"/>
              </a:ext>
            </a:extLst>
          </p:cNvPr>
          <p:cNvSpPr/>
          <p:nvPr/>
        </p:nvSpPr>
        <p:spPr>
          <a:xfrm>
            <a:off x="1008566" y="3054987"/>
            <a:ext cx="2243105" cy="2146510"/>
          </a:xfrm>
          <a:prstGeom prst="ellipse">
            <a:avLst/>
          </a:prstGeom>
          <a:solidFill>
            <a:srgbClr val="24376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6788A0F-6188-0DAE-D84E-561AB2C04EF9}"/>
              </a:ext>
            </a:extLst>
          </p:cNvPr>
          <p:cNvSpPr/>
          <p:nvPr/>
        </p:nvSpPr>
        <p:spPr>
          <a:xfrm>
            <a:off x="2626184" y="3072119"/>
            <a:ext cx="2243105" cy="2146510"/>
          </a:xfrm>
          <a:prstGeom prst="ellipse">
            <a:avLst/>
          </a:prstGeom>
          <a:solidFill>
            <a:srgbClr val="24376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8101B55-7005-6516-BE6F-74FAA585719B}"/>
              </a:ext>
            </a:extLst>
          </p:cNvPr>
          <p:cNvSpPr txBox="1"/>
          <p:nvPr/>
        </p:nvSpPr>
        <p:spPr>
          <a:xfrm>
            <a:off x="1523999" y="6556979"/>
            <a:ext cx="9144000" cy="184666"/>
          </a:xfrm>
          <a:prstGeom prst="rect">
            <a:avLst/>
          </a:prstGeom>
          <a:noFill/>
        </p:spPr>
        <p:txBody>
          <a:bodyPr wrap="square">
            <a:spAutoFit/>
          </a:bodyPr>
          <a:lstStyle/>
          <a:p>
            <a:pPr algn="ctr"/>
            <a:r>
              <a:rPr lang="en-US" sz="600">
                <a:solidFill>
                  <a:srgbClr val="243763"/>
                </a:solidFill>
                <a:latin typeface="Corbel" panose="020B0503020204020204" pitchFamily="34" charset="0"/>
              </a:rPr>
              <a:t>This document contains confidential and proprietary information about Storage Star and is intended solely for the recipient. It may not be distributed, copied, or disclosed without prior written consent from Storage Star. Unauthorized use is prohibited.</a:t>
            </a:r>
            <a:endParaRPr lang="en-US" sz="600">
              <a:solidFill>
                <a:srgbClr val="243763"/>
              </a:solidFill>
            </a:endParaRPr>
          </a:p>
        </p:txBody>
      </p:sp>
      <p:pic>
        <p:nvPicPr>
          <p:cNvPr id="19" name="Picture 18" descr="A blue oval sign with white text and a yellow star&#10;&#10;AI-generated content may be incorrect.">
            <a:extLst>
              <a:ext uri="{FF2B5EF4-FFF2-40B4-BE49-F238E27FC236}">
                <a16:creationId xmlns:a16="http://schemas.microsoft.com/office/drawing/2014/main" id="{4D190521-6398-DA92-2C8E-0E160A6387F7}"/>
              </a:ext>
            </a:extLst>
          </p:cNvPr>
          <p:cNvPicPr>
            <a:picLocks noChangeAspect="1"/>
          </p:cNvPicPr>
          <p:nvPr/>
        </p:nvPicPr>
        <p:blipFill>
          <a:blip r:embed="rId3"/>
          <a:stretch>
            <a:fillRect/>
          </a:stretch>
        </p:blipFill>
        <p:spPr>
          <a:xfrm>
            <a:off x="11081796" y="283847"/>
            <a:ext cx="770627" cy="512959"/>
          </a:xfrm>
          <a:prstGeom prst="rect">
            <a:avLst/>
          </a:prstGeom>
        </p:spPr>
      </p:pic>
      <p:cxnSp>
        <p:nvCxnSpPr>
          <p:cNvPr id="3" name="Straight Connector 2">
            <a:extLst>
              <a:ext uri="{FF2B5EF4-FFF2-40B4-BE49-F238E27FC236}">
                <a16:creationId xmlns:a16="http://schemas.microsoft.com/office/drawing/2014/main" id="{C99CC3E8-5CE6-ECDA-C841-DB5CC78F0AD1}"/>
              </a:ext>
            </a:extLst>
          </p:cNvPr>
          <p:cNvCxnSpPr>
            <a:cxnSpLocks/>
          </p:cNvCxnSpPr>
          <p:nvPr/>
        </p:nvCxnSpPr>
        <p:spPr>
          <a:xfrm flipH="1">
            <a:off x="424448" y="270879"/>
            <a:ext cx="10448340" cy="0"/>
          </a:xfrm>
          <a:prstGeom prst="line">
            <a:avLst/>
          </a:prstGeom>
          <a:ln w="9525">
            <a:solidFill>
              <a:srgbClr val="F6C84C"/>
            </a:solidFill>
          </a:ln>
        </p:spPr>
        <p:style>
          <a:lnRef idx="2">
            <a:schemeClr val="accent1"/>
          </a:lnRef>
          <a:fillRef idx="0">
            <a:schemeClr val="accent1"/>
          </a:fillRef>
          <a:effectRef idx="1">
            <a:schemeClr val="accent1"/>
          </a:effectRef>
          <a:fontRef idx="minor">
            <a:schemeClr val="tx1"/>
          </a:fontRef>
        </p:style>
      </p:cxnSp>
      <p:sp>
        <p:nvSpPr>
          <p:cNvPr id="20" name="Title 6">
            <a:extLst>
              <a:ext uri="{FF2B5EF4-FFF2-40B4-BE49-F238E27FC236}">
                <a16:creationId xmlns:a16="http://schemas.microsoft.com/office/drawing/2014/main" id="{05173102-8963-B9E0-14C5-6EF19D9E2F4C}"/>
              </a:ext>
            </a:extLst>
          </p:cNvPr>
          <p:cNvSpPr txBox="1">
            <a:spLocks/>
          </p:cNvSpPr>
          <p:nvPr/>
        </p:nvSpPr>
        <p:spPr>
          <a:xfrm>
            <a:off x="305088" y="134024"/>
            <a:ext cx="106870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243763"/>
                </a:solidFill>
                <a:latin typeface="Georgia" panose="02040502050405020303" pitchFamily="18" charset="0"/>
              </a:rPr>
              <a:t> Framing the Pricing Challenge– The Ask</a:t>
            </a:r>
          </a:p>
        </p:txBody>
      </p:sp>
      <p:sp>
        <p:nvSpPr>
          <p:cNvPr id="21" name="TextBox 20">
            <a:extLst>
              <a:ext uri="{FF2B5EF4-FFF2-40B4-BE49-F238E27FC236}">
                <a16:creationId xmlns:a16="http://schemas.microsoft.com/office/drawing/2014/main" id="{BB935E4A-ED57-4893-604F-D720114FF565}"/>
              </a:ext>
            </a:extLst>
          </p:cNvPr>
          <p:cNvSpPr txBox="1"/>
          <p:nvPr/>
        </p:nvSpPr>
        <p:spPr>
          <a:xfrm>
            <a:off x="484384" y="1131746"/>
            <a:ext cx="11402528" cy="2585323"/>
          </a:xfrm>
          <a:prstGeom prst="rect">
            <a:avLst/>
          </a:prstGeom>
          <a:noFill/>
        </p:spPr>
        <p:txBody>
          <a:bodyPr wrap="square" rtlCol="0">
            <a:spAutoFit/>
          </a:bodyPr>
          <a:lstStyle/>
          <a:p>
            <a:r>
              <a:rPr lang="en-US" dirty="0">
                <a:solidFill>
                  <a:srgbClr val="002060"/>
                </a:solidFill>
                <a:latin typeface="Corbel" panose="020B0503020204020204" pitchFamily="34" charset="0"/>
              </a:rPr>
              <a:t>The goal of my summer capstone was to better understand historical rate performance by year and what that means for future pricing decisions. To specify the scope of the capstone, there were three primary questions: </a:t>
            </a:r>
          </a:p>
          <a:p>
            <a:endParaRPr lang="en-US" dirty="0">
              <a:solidFill>
                <a:srgbClr val="002060"/>
              </a:solidFill>
              <a:latin typeface="Corbel" panose="020B0503020204020204" pitchFamily="34" charset="0"/>
            </a:endParaRPr>
          </a:p>
          <a:p>
            <a:pPr marL="285750" indent="-285750">
              <a:buFont typeface="Arial" panose="020B0604020202020204" pitchFamily="34" charset="0"/>
              <a:buChar char="•"/>
            </a:pPr>
            <a:r>
              <a:rPr lang="en-US" dirty="0">
                <a:latin typeface="Corbel" panose="020B0503020204020204" pitchFamily="34" charset="0"/>
              </a:rPr>
              <a:t>📊 </a:t>
            </a:r>
            <a:r>
              <a:rPr lang="en-US" dirty="0">
                <a:solidFill>
                  <a:srgbClr val="002060"/>
                </a:solidFill>
                <a:latin typeface="Corbel" panose="020B0503020204020204" pitchFamily="34" charset="0"/>
              </a:rPr>
              <a:t>How do rents per SF compare across four key markets: Texas, California, Colorado, and Utah?</a:t>
            </a:r>
          </a:p>
          <a:p>
            <a:pPr marL="285750" indent="-285750">
              <a:buFont typeface="Arial" panose="020B0604020202020204" pitchFamily="34" charset="0"/>
              <a:buChar char="•"/>
            </a:pPr>
            <a:r>
              <a:rPr lang="en-US" dirty="0">
                <a:latin typeface="Corbel" panose="020B0503020204020204" pitchFamily="34" charset="0"/>
              </a:rPr>
              <a:t>🏙️ </a:t>
            </a:r>
            <a:r>
              <a:rPr lang="en-US" dirty="0">
                <a:solidFill>
                  <a:srgbClr val="002060"/>
                </a:solidFill>
                <a:latin typeface="Corbel" panose="020B0503020204020204" pitchFamily="34" charset="0"/>
              </a:rPr>
              <a:t>How do rents per SF change as unit sizes get larger or smaller?</a:t>
            </a:r>
          </a:p>
          <a:p>
            <a:pPr marL="285750" indent="-285750">
              <a:buFont typeface="Arial" panose="020B0604020202020204" pitchFamily="34" charset="0"/>
              <a:buChar char="•"/>
            </a:pPr>
            <a:r>
              <a:rPr lang="en-US" dirty="0">
                <a:latin typeface="Corbel" panose="020B0503020204020204" pitchFamily="34" charset="0"/>
              </a:rPr>
              <a:t>💵 </a:t>
            </a:r>
            <a:r>
              <a:rPr lang="en-US" dirty="0">
                <a:solidFill>
                  <a:srgbClr val="243763"/>
                </a:solidFill>
                <a:latin typeface="Corbel" panose="020B0503020204020204" pitchFamily="34" charset="0"/>
              </a:rPr>
              <a:t>How do rents per SF differ for climate-controlled vs. non-climate vs. drive-up units?</a:t>
            </a:r>
          </a:p>
          <a:p>
            <a:pPr marL="285750" indent="-285750">
              <a:buFont typeface="Arial" panose="020B0604020202020204" pitchFamily="34" charset="0"/>
              <a:buChar char="•"/>
            </a:pPr>
            <a:endParaRPr lang="en-US" dirty="0">
              <a:solidFill>
                <a:srgbClr val="243763"/>
              </a:solidFill>
            </a:endParaRPr>
          </a:p>
          <a:p>
            <a:pPr marL="285750" indent="-285750">
              <a:buFont typeface="Arial" panose="020B0604020202020204" pitchFamily="34" charset="0"/>
              <a:buChar char="•"/>
            </a:pPr>
            <a:endParaRPr lang="en-US" dirty="0">
              <a:solidFill>
                <a:srgbClr val="002060"/>
              </a:solidFill>
              <a:latin typeface="Corbel" panose="020B0503020204020204" pitchFamily="34" charset="0"/>
            </a:endParaRPr>
          </a:p>
          <a:p>
            <a:endParaRPr lang="en-US" dirty="0">
              <a:solidFill>
                <a:srgbClr val="385493"/>
              </a:solidFill>
              <a:latin typeface="Corbel" panose="020B0503020204020204" pitchFamily="34" charset="0"/>
            </a:endParaRPr>
          </a:p>
        </p:txBody>
      </p:sp>
      <p:sp>
        <p:nvSpPr>
          <p:cNvPr id="4" name="Slide Number Placeholder 3">
            <a:extLst>
              <a:ext uri="{FF2B5EF4-FFF2-40B4-BE49-F238E27FC236}">
                <a16:creationId xmlns:a16="http://schemas.microsoft.com/office/drawing/2014/main" id="{DB6601F1-47CC-7954-5869-AA4FD61AD76F}"/>
              </a:ext>
            </a:extLst>
          </p:cNvPr>
          <p:cNvSpPr>
            <a:spLocks noGrp="1"/>
          </p:cNvSpPr>
          <p:nvPr>
            <p:ph type="sldNum" sz="quarter" idx="4"/>
          </p:nvPr>
        </p:nvSpPr>
        <p:spPr/>
        <p:txBody>
          <a:bodyPr/>
          <a:lstStyle/>
          <a:p>
            <a:fld id="{E3BE3087-6007-417D-8F40-E495BD2D19A4}" type="slidenum">
              <a:rPr lang="en-US" smtClean="0"/>
              <a:pPr/>
              <a:t>4</a:t>
            </a:fld>
            <a:endParaRPr lang="en-US"/>
          </a:p>
        </p:txBody>
      </p:sp>
      <p:sp>
        <p:nvSpPr>
          <p:cNvPr id="24" name="TextBox 23">
            <a:extLst>
              <a:ext uri="{FF2B5EF4-FFF2-40B4-BE49-F238E27FC236}">
                <a16:creationId xmlns:a16="http://schemas.microsoft.com/office/drawing/2014/main" id="{887D4576-C432-C753-5147-FA9BBBAA84C8}"/>
              </a:ext>
            </a:extLst>
          </p:cNvPr>
          <p:cNvSpPr txBox="1"/>
          <p:nvPr/>
        </p:nvSpPr>
        <p:spPr>
          <a:xfrm>
            <a:off x="1534384" y="3898440"/>
            <a:ext cx="2967075" cy="400110"/>
          </a:xfrm>
          <a:prstGeom prst="rect">
            <a:avLst/>
          </a:prstGeom>
          <a:noFill/>
        </p:spPr>
        <p:txBody>
          <a:bodyPr wrap="square" rtlCol="0">
            <a:spAutoFit/>
          </a:bodyPr>
          <a:lstStyle/>
          <a:p>
            <a:r>
              <a:rPr lang="en-US" sz="2000" dirty="0">
                <a:solidFill>
                  <a:srgbClr val="F6C84C"/>
                </a:solidFill>
              </a:rPr>
              <a:t>Market                    </a:t>
            </a:r>
          </a:p>
        </p:txBody>
      </p:sp>
      <p:sp>
        <p:nvSpPr>
          <p:cNvPr id="26" name="TextBox 25">
            <a:extLst>
              <a:ext uri="{FF2B5EF4-FFF2-40B4-BE49-F238E27FC236}">
                <a16:creationId xmlns:a16="http://schemas.microsoft.com/office/drawing/2014/main" id="{D17DE95B-2BD1-7B19-DB9D-3E864C690818}"/>
              </a:ext>
            </a:extLst>
          </p:cNvPr>
          <p:cNvSpPr txBox="1"/>
          <p:nvPr/>
        </p:nvSpPr>
        <p:spPr>
          <a:xfrm>
            <a:off x="3084063" y="3928187"/>
            <a:ext cx="3289582" cy="400110"/>
          </a:xfrm>
          <a:prstGeom prst="rect">
            <a:avLst/>
          </a:prstGeom>
          <a:noFill/>
        </p:spPr>
        <p:txBody>
          <a:bodyPr wrap="square" rtlCol="0">
            <a:spAutoFit/>
          </a:bodyPr>
          <a:lstStyle/>
          <a:p>
            <a:r>
              <a:rPr lang="en-US" sz="2000" dirty="0">
                <a:solidFill>
                  <a:srgbClr val="F6C84C"/>
                </a:solidFill>
              </a:rPr>
              <a:t>Unit Size               </a:t>
            </a:r>
          </a:p>
        </p:txBody>
      </p:sp>
      <p:sp>
        <p:nvSpPr>
          <p:cNvPr id="27" name="TextBox 26">
            <a:extLst>
              <a:ext uri="{FF2B5EF4-FFF2-40B4-BE49-F238E27FC236}">
                <a16:creationId xmlns:a16="http://schemas.microsoft.com/office/drawing/2014/main" id="{B3E053EB-AC27-BB4D-C3D8-D110CACB4236}"/>
              </a:ext>
            </a:extLst>
          </p:cNvPr>
          <p:cNvSpPr txBox="1"/>
          <p:nvPr/>
        </p:nvSpPr>
        <p:spPr>
          <a:xfrm>
            <a:off x="8697764" y="3916368"/>
            <a:ext cx="3594643" cy="400110"/>
          </a:xfrm>
          <a:prstGeom prst="rect">
            <a:avLst/>
          </a:prstGeom>
          <a:noFill/>
        </p:spPr>
        <p:txBody>
          <a:bodyPr wrap="square" rtlCol="0">
            <a:spAutoFit/>
          </a:bodyPr>
          <a:lstStyle/>
          <a:p>
            <a:r>
              <a:rPr lang="en-US" sz="2000" dirty="0">
                <a:solidFill>
                  <a:srgbClr val="F6C84C"/>
                </a:solidFill>
              </a:rPr>
              <a:t> Pricing Power</a:t>
            </a:r>
          </a:p>
        </p:txBody>
      </p:sp>
      <p:sp>
        <p:nvSpPr>
          <p:cNvPr id="43" name="Arrow: Right 42">
            <a:extLst>
              <a:ext uri="{FF2B5EF4-FFF2-40B4-BE49-F238E27FC236}">
                <a16:creationId xmlns:a16="http://schemas.microsoft.com/office/drawing/2014/main" id="{3A193BA9-FBD2-7036-18BC-5DE643F7FAA9}"/>
              </a:ext>
            </a:extLst>
          </p:cNvPr>
          <p:cNvSpPr/>
          <p:nvPr/>
        </p:nvSpPr>
        <p:spPr>
          <a:xfrm>
            <a:off x="7108415" y="3978829"/>
            <a:ext cx="990600" cy="350520"/>
          </a:xfrm>
          <a:prstGeom prst="rightArrow">
            <a:avLst/>
          </a:prstGeom>
          <a:solidFill>
            <a:srgbClr val="F6C84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7D409EA-6165-AC9B-E92E-AF3501556BF0}"/>
              </a:ext>
            </a:extLst>
          </p:cNvPr>
          <p:cNvSpPr/>
          <p:nvPr/>
        </p:nvSpPr>
        <p:spPr>
          <a:xfrm>
            <a:off x="777496" y="5713299"/>
            <a:ext cx="10472194" cy="649188"/>
          </a:xfrm>
          <a:prstGeom prst="rect">
            <a:avLst/>
          </a:prstGeom>
          <a:solidFill>
            <a:srgbClr val="F0EAB3"/>
          </a:solidFill>
          <a:ln>
            <a:noFill/>
          </a:ln>
        </p:spPr>
        <p:txBody>
          <a:bodyPr wrap="square" anchor="ctr">
            <a:noAutofit/>
          </a:bodyPr>
          <a:lstStyle/>
          <a:p>
            <a:pPr algn="ctr"/>
            <a:endParaRPr lang="en-US" dirty="0">
              <a:solidFill>
                <a:srgbClr val="243763"/>
              </a:solidFill>
              <a:latin typeface="Corbel" panose="020B0503020204020204" pitchFamily="34" charset="0"/>
            </a:endParaRPr>
          </a:p>
          <a:p>
            <a:pPr algn="ctr"/>
            <a:r>
              <a:rPr lang="en-US" sz="1600" dirty="0">
                <a:solidFill>
                  <a:srgbClr val="243763"/>
                </a:solidFill>
                <a:latin typeface="Corbel" panose="020B0503020204020204" pitchFamily="34" charset="0"/>
              </a:rPr>
              <a:t>By answering these questions, we can translate history into pricing guidance – helping us see where we still have pricing power, where we don’t, and how we can adjust strategy going forward. </a:t>
            </a:r>
            <a:endParaRPr lang="en-US" sz="1600" dirty="0">
              <a:solidFill>
                <a:srgbClr val="002060"/>
              </a:solidFill>
              <a:latin typeface="Corbel" panose="020B0503020204020204" pitchFamily="34" charset="0"/>
            </a:endParaRPr>
          </a:p>
          <a:p>
            <a:pPr algn="ctr"/>
            <a:endParaRPr lang="en-US" dirty="0">
              <a:solidFill>
                <a:srgbClr val="243763"/>
              </a:solidFill>
              <a:latin typeface="Georgia" panose="02040502050405020303" pitchFamily="18" charset="0"/>
            </a:endParaRPr>
          </a:p>
        </p:txBody>
      </p:sp>
      <p:sp>
        <p:nvSpPr>
          <p:cNvPr id="7" name="Oval 6">
            <a:extLst>
              <a:ext uri="{FF2B5EF4-FFF2-40B4-BE49-F238E27FC236}">
                <a16:creationId xmlns:a16="http://schemas.microsoft.com/office/drawing/2014/main" id="{91DFB0FF-C0A4-AEB4-CBDC-DAD057052D26}"/>
              </a:ext>
            </a:extLst>
          </p:cNvPr>
          <p:cNvSpPr/>
          <p:nvPr/>
        </p:nvSpPr>
        <p:spPr>
          <a:xfrm>
            <a:off x="4358147" y="3072119"/>
            <a:ext cx="2243105" cy="2146510"/>
          </a:xfrm>
          <a:prstGeom prst="ellipse">
            <a:avLst/>
          </a:prstGeom>
          <a:solidFill>
            <a:srgbClr val="24376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F58E08B-F480-C94C-17D5-B21705CE7021}"/>
              </a:ext>
            </a:extLst>
          </p:cNvPr>
          <p:cNvSpPr txBox="1"/>
          <p:nvPr/>
        </p:nvSpPr>
        <p:spPr>
          <a:xfrm>
            <a:off x="4501459" y="3903504"/>
            <a:ext cx="2299027" cy="400110"/>
          </a:xfrm>
          <a:prstGeom prst="rect">
            <a:avLst/>
          </a:prstGeom>
          <a:noFill/>
        </p:spPr>
        <p:txBody>
          <a:bodyPr wrap="square" rtlCol="0">
            <a:spAutoFit/>
          </a:bodyPr>
          <a:lstStyle/>
          <a:p>
            <a:r>
              <a:rPr lang="en-US" sz="2000" dirty="0">
                <a:solidFill>
                  <a:srgbClr val="F6C84C"/>
                </a:solidFill>
              </a:rPr>
              <a:t>Climate Control</a:t>
            </a:r>
          </a:p>
        </p:txBody>
      </p:sp>
    </p:spTree>
    <p:extLst>
      <p:ext uri="{BB962C8B-B14F-4D97-AF65-F5344CB8AC3E}">
        <p14:creationId xmlns:p14="http://schemas.microsoft.com/office/powerpoint/2010/main" val="2222877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C4B08-61D2-BF3F-41CE-4F2719504875}"/>
            </a:ext>
          </a:extLst>
        </p:cNvPr>
        <p:cNvGrpSpPr/>
        <p:nvPr/>
      </p:nvGrpSpPr>
      <p:grpSpPr>
        <a:xfrm>
          <a:off x="0" y="0"/>
          <a:ext cx="0" cy="0"/>
          <a:chOff x="0" y="0"/>
          <a:chExt cx="0" cy="0"/>
        </a:xfrm>
      </p:grpSpPr>
      <p:pic>
        <p:nvPicPr>
          <p:cNvPr id="3" name="Picture 2" descr="A building with a parking lot&#10;&#10;AI-generated content may be incorrect.">
            <a:extLst>
              <a:ext uri="{FF2B5EF4-FFF2-40B4-BE49-F238E27FC236}">
                <a16:creationId xmlns:a16="http://schemas.microsoft.com/office/drawing/2014/main" id="{43C664A4-2069-37B9-29BA-51EA29247084}"/>
              </a:ext>
            </a:extLst>
          </p:cNvPr>
          <p:cNvPicPr>
            <a:picLocks noChangeAspect="1"/>
          </p:cNvPicPr>
          <p:nvPr/>
        </p:nvPicPr>
        <p:blipFill>
          <a:blip r:embed="rId2"/>
          <a:srcRect t="25570"/>
          <a:stretch/>
        </p:blipFill>
        <p:spPr>
          <a:xfrm>
            <a:off x="1" y="0"/>
            <a:ext cx="12191999" cy="6044629"/>
          </a:xfrm>
          <a:prstGeom prst="rect">
            <a:avLst/>
          </a:prstGeom>
        </p:spPr>
      </p:pic>
      <p:sp>
        <p:nvSpPr>
          <p:cNvPr id="9" name="Rectangle 8">
            <a:extLst>
              <a:ext uri="{FF2B5EF4-FFF2-40B4-BE49-F238E27FC236}">
                <a16:creationId xmlns:a16="http://schemas.microsoft.com/office/drawing/2014/main" id="{BEF48225-97E9-FEA8-14CE-BAB08E2799CA}"/>
              </a:ext>
            </a:extLst>
          </p:cNvPr>
          <p:cNvSpPr/>
          <p:nvPr/>
        </p:nvSpPr>
        <p:spPr>
          <a:xfrm>
            <a:off x="0" y="5343524"/>
            <a:ext cx="12191998" cy="1514475"/>
          </a:xfrm>
          <a:prstGeom prst="rect">
            <a:avLst/>
          </a:prstGeom>
          <a:solidFill>
            <a:srgbClr val="2437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09947CA-C0FB-3615-08DA-1BA54E716DBD}"/>
              </a:ext>
            </a:extLst>
          </p:cNvPr>
          <p:cNvSpPr>
            <a:spLocks noGrp="1"/>
          </p:cNvSpPr>
          <p:nvPr>
            <p:ph type="title"/>
          </p:nvPr>
        </p:nvSpPr>
        <p:spPr>
          <a:xfrm>
            <a:off x="-2" y="5507075"/>
            <a:ext cx="12191999" cy="989380"/>
          </a:xfrm>
        </p:spPr>
        <p:txBody>
          <a:bodyPr>
            <a:normAutofit/>
          </a:bodyPr>
          <a:lstStyle/>
          <a:p>
            <a:pPr algn="ctr"/>
            <a:r>
              <a:rPr lang="en-US" sz="6000" dirty="0">
                <a:solidFill>
                  <a:schemeClr val="bg1"/>
                </a:solidFill>
                <a:latin typeface="Georgia" panose="02040502050405020303" pitchFamily="18" charset="0"/>
              </a:rPr>
              <a:t>Power Models Analysis</a:t>
            </a:r>
          </a:p>
        </p:txBody>
      </p:sp>
      <p:sp>
        <p:nvSpPr>
          <p:cNvPr id="10" name="TextBox 9">
            <a:extLst>
              <a:ext uri="{FF2B5EF4-FFF2-40B4-BE49-F238E27FC236}">
                <a16:creationId xmlns:a16="http://schemas.microsoft.com/office/drawing/2014/main" id="{47C53CF9-B567-48E6-D5A1-FDADBC9BAF7C}"/>
              </a:ext>
            </a:extLst>
          </p:cNvPr>
          <p:cNvSpPr txBox="1"/>
          <p:nvPr/>
        </p:nvSpPr>
        <p:spPr>
          <a:xfrm>
            <a:off x="1523999" y="6556979"/>
            <a:ext cx="9144000" cy="184666"/>
          </a:xfrm>
          <a:prstGeom prst="rect">
            <a:avLst/>
          </a:prstGeom>
          <a:noFill/>
        </p:spPr>
        <p:txBody>
          <a:bodyPr wrap="square">
            <a:spAutoFit/>
          </a:bodyPr>
          <a:lstStyle/>
          <a:p>
            <a:pPr algn="ctr"/>
            <a:r>
              <a:rPr lang="en-US" sz="600">
                <a:solidFill>
                  <a:schemeClr val="bg1"/>
                </a:solidFill>
                <a:latin typeface="Corbel" panose="020B0503020204020204" pitchFamily="34" charset="0"/>
              </a:rPr>
              <a:t>This document contains confidential and proprietary information about Storage Star and is intended solely for the recipient. It may not be distributed, copied, or disclosed without prior written consent from Storage Star. Unauthorized use is prohibited.</a:t>
            </a:r>
            <a:endParaRPr lang="en-US" sz="600">
              <a:solidFill>
                <a:schemeClr val="bg1"/>
              </a:solidFill>
            </a:endParaRPr>
          </a:p>
        </p:txBody>
      </p:sp>
      <p:pic>
        <p:nvPicPr>
          <p:cNvPr id="4" name="Picture 3" descr="A blue oval sign with white text and a yellow star&#10;&#10;AI-generated content may be incorrect.">
            <a:extLst>
              <a:ext uri="{FF2B5EF4-FFF2-40B4-BE49-F238E27FC236}">
                <a16:creationId xmlns:a16="http://schemas.microsoft.com/office/drawing/2014/main" id="{6424A890-2F56-E366-86F9-573B6A83348C}"/>
              </a:ext>
            </a:extLst>
          </p:cNvPr>
          <p:cNvPicPr>
            <a:picLocks noChangeAspect="1"/>
          </p:cNvPicPr>
          <p:nvPr/>
        </p:nvPicPr>
        <p:blipFill>
          <a:blip r:embed="rId3"/>
          <a:stretch>
            <a:fillRect/>
          </a:stretch>
        </p:blipFill>
        <p:spPr>
          <a:xfrm>
            <a:off x="11081796" y="283847"/>
            <a:ext cx="770627" cy="512959"/>
          </a:xfrm>
          <a:prstGeom prst="rect">
            <a:avLst/>
          </a:prstGeom>
        </p:spPr>
      </p:pic>
      <p:sp>
        <p:nvSpPr>
          <p:cNvPr id="2" name="Slide Number Placeholder 1">
            <a:extLst>
              <a:ext uri="{FF2B5EF4-FFF2-40B4-BE49-F238E27FC236}">
                <a16:creationId xmlns:a16="http://schemas.microsoft.com/office/drawing/2014/main" id="{6948B297-82CA-982F-5882-CF5CBB98FA8A}"/>
              </a:ext>
            </a:extLst>
          </p:cNvPr>
          <p:cNvSpPr>
            <a:spLocks noGrp="1"/>
          </p:cNvSpPr>
          <p:nvPr>
            <p:ph type="sldNum" sz="quarter" idx="4"/>
          </p:nvPr>
        </p:nvSpPr>
        <p:spPr/>
        <p:txBody>
          <a:bodyPr/>
          <a:lstStyle/>
          <a:p>
            <a:fld id="{E3BE3087-6007-417D-8F40-E495BD2D19A4}" type="slidenum">
              <a:rPr lang="en-US" smtClean="0">
                <a:solidFill>
                  <a:schemeClr val="bg1"/>
                </a:solidFill>
              </a:rPr>
              <a:pPr/>
              <a:t>5</a:t>
            </a:fld>
            <a:endParaRPr lang="en-US">
              <a:solidFill>
                <a:schemeClr val="bg1"/>
              </a:solidFill>
            </a:endParaRPr>
          </a:p>
        </p:txBody>
      </p:sp>
    </p:spTree>
    <p:extLst>
      <p:ext uri="{BB962C8B-B14F-4D97-AF65-F5344CB8AC3E}">
        <p14:creationId xmlns:p14="http://schemas.microsoft.com/office/powerpoint/2010/main" val="253224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2915C-42B6-8422-4B88-B786A40CEB0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0E5072-E2F2-8CA3-CF32-421F7F7EAD78}"/>
              </a:ext>
            </a:extLst>
          </p:cNvPr>
          <p:cNvSpPr txBox="1"/>
          <p:nvPr/>
        </p:nvSpPr>
        <p:spPr>
          <a:xfrm>
            <a:off x="1523999" y="6556979"/>
            <a:ext cx="9144000" cy="184666"/>
          </a:xfrm>
          <a:prstGeom prst="rect">
            <a:avLst/>
          </a:prstGeom>
          <a:noFill/>
        </p:spPr>
        <p:txBody>
          <a:bodyPr wrap="square">
            <a:spAutoFit/>
          </a:bodyPr>
          <a:lstStyle/>
          <a:p>
            <a:pPr algn="ctr"/>
            <a:r>
              <a:rPr lang="en-US" sz="600">
                <a:solidFill>
                  <a:srgbClr val="243763"/>
                </a:solidFill>
                <a:latin typeface="Corbel" panose="020B0503020204020204" pitchFamily="34" charset="0"/>
              </a:rPr>
              <a:t>This document contains confidential and proprietary information about Storage Star and is intended solely for the recipient. It may not be distributed, copied, or disclosed without prior written consent from Storage Star. Unauthorized use is prohibited.</a:t>
            </a:r>
            <a:endParaRPr lang="en-US" sz="600">
              <a:solidFill>
                <a:srgbClr val="243763"/>
              </a:solidFill>
            </a:endParaRPr>
          </a:p>
        </p:txBody>
      </p:sp>
      <p:pic>
        <p:nvPicPr>
          <p:cNvPr id="19" name="Picture 18" descr="A blue oval sign with white text and a yellow star&#10;&#10;AI-generated content may be incorrect.">
            <a:extLst>
              <a:ext uri="{FF2B5EF4-FFF2-40B4-BE49-F238E27FC236}">
                <a16:creationId xmlns:a16="http://schemas.microsoft.com/office/drawing/2014/main" id="{47B87641-7EF6-43BD-32F5-DD89E420CA57}"/>
              </a:ext>
            </a:extLst>
          </p:cNvPr>
          <p:cNvPicPr>
            <a:picLocks noChangeAspect="1"/>
          </p:cNvPicPr>
          <p:nvPr/>
        </p:nvPicPr>
        <p:blipFill>
          <a:blip r:embed="rId3"/>
          <a:stretch>
            <a:fillRect/>
          </a:stretch>
        </p:blipFill>
        <p:spPr>
          <a:xfrm>
            <a:off x="11081796" y="283847"/>
            <a:ext cx="770627" cy="512959"/>
          </a:xfrm>
          <a:prstGeom prst="rect">
            <a:avLst/>
          </a:prstGeom>
        </p:spPr>
      </p:pic>
      <p:cxnSp>
        <p:nvCxnSpPr>
          <p:cNvPr id="3" name="Straight Connector 2">
            <a:extLst>
              <a:ext uri="{FF2B5EF4-FFF2-40B4-BE49-F238E27FC236}">
                <a16:creationId xmlns:a16="http://schemas.microsoft.com/office/drawing/2014/main" id="{7A4D63F8-9487-1280-BE8F-7F9CD13597B4}"/>
              </a:ext>
            </a:extLst>
          </p:cNvPr>
          <p:cNvCxnSpPr>
            <a:cxnSpLocks/>
          </p:cNvCxnSpPr>
          <p:nvPr/>
        </p:nvCxnSpPr>
        <p:spPr>
          <a:xfrm flipH="1">
            <a:off x="424448" y="270879"/>
            <a:ext cx="10448340" cy="0"/>
          </a:xfrm>
          <a:prstGeom prst="line">
            <a:avLst/>
          </a:prstGeom>
          <a:ln w="9525">
            <a:solidFill>
              <a:srgbClr val="F6C84C"/>
            </a:solidFill>
          </a:ln>
        </p:spPr>
        <p:style>
          <a:lnRef idx="2">
            <a:schemeClr val="accent1"/>
          </a:lnRef>
          <a:fillRef idx="0">
            <a:schemeClr val="accent1"/>
          </a:fillRef>
          <a:effectRef idx="1">
            <a:schemeClr val="accent1"/>
          </a:effectRef>
          <a:fontRef idx="minor">
            <a:schemeClr val="tx1"/>
          </a:fontRef>
        </p:style>
      </p:cxnSp>
      <p:sp>
        <p:nvSpPr>
          <p:cNvPr id="20" name="Title 6">
            <a:extLst>
              <a:ext uri="{FF2B5EF4-FFF2-40B4-BE49-F238E27FC236}">
                <a16:creationId xmlns:a16="http://schemas.microsoft.com/office/drawing/2014/main" id="{2F8E5664-8A8E-3B4E-D745-ED4A49E302D1}"/>
              </a:ext>
            </a:extLst>
          </p:cNvPr>
          <p:cNvSpPr txBox="1">
            <a:spLocks/>
          </p:cNvSpPr>
          <p:nvPr/>
        </p:nvSpPr>
        <p:spPr>
          <a:xfrm>
            <a:off x="394736" y="122484"/>
            <a:ext cx="106870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243763"/>
                </a:solidFill>
                <a:latin typeface="Georgia" panose="02040502050405020303" pitchFamily="18" charset="0"/>
              </a:rPr>
              <a:t>Methodology – Data &amp; Model</a:t>
            </a:r>
          </a:p>
        </p:txBody>
      </p:sp>
      <p:sp>
        <p:nvSpPr>
          <p:cNvPr id="21" name="TextBox 20">
            <a:extLst>
              <a:ext uri="{FF2B5EF4-FFF2-40B4-BE49-F238E27FC236}">
                <a16:creationId xmlns:a16="http://schemas.microsoft.com/office/drawing/2014/main" id="{1416AEAA-80B5-C16C-AADB-7D813E55EBD7}"/>
              </a:ext>
            </a:extLst>
          </p:cNvPr>
          <p:cNvSpPr txBox="1"/>
          <p:nvPr/>
        </p:nvSpPr>
        <p:spPr>
          <a:xfrm>
            <a:off x="513214" y="1128731"/>
            <a:ext cx="6494512" cy="6155531"/>
          </a:xfrm>
          <a:prstGeom prst="rect">
            <a:avLst/>
          </a:prstGeom>
          <a:noFill/>
        </p:spPr>
        <p:txBody>
          <a:bodyPr wrap="square" rtlCol="0">
            <a:spAutoFit/>
          </a:bodyPr>
          <a:lstStyle/>
          <a:p>
            <a:endParaRPr lang="en-US" sz="1400" dirty="0">
              <a:solidFill>
                <a:srgbClr val="002060"/>
              </a:solidFill>
              <a:latin typeface="Corbel" panose="020B0503020204020204" pitchFamily="34" charset="0"/>
            </a:endParaRPr>
          </a:p>
          <a:p>
            <a:pPr marL="285750" indent="-285750">
              <a:buFont typeface="Arial" panose="020B0604020202020204" pitchFamily="34" charset="0"/>
              <a:buChar char="•"/>
            </a:pPr>
            <a:r>
              <a:rPr lang="en-US" sz="1400" b="1" u="sng" dirty="0">
                <a:solidFill>
                  <a:srgbClr val="002060"/>
                </a:solidFill>
                <a:latin typeface="Corbel" panose="020B0503020204020204" pitchFamily="34" charset="0"/>
              </a:rPr>
              <a:t>Data &amp; Scope</a:t>
            </a:r>
          </a:p>
          <a:p>
            <a:pPr marL="742950" lvl="1" indent="-285750">
              <a:buFont typeface="Arial" panose="020B0604020202020204" pitchFamily="34" charset="0"/>
              <a:buChar char="•"/>
            </a:pPr>
            <a:r>
              <a:rPr lang="en-US" sz="1400" dirty="0"/>
              <a:t>📍</a:t>
            </a:r>
            <a:r>
              <a:rPr lang="en-US" sz="1400" dirty="0">
                <a:solidFill>
                  <a:srgbClr val="002060"/>
                </a:solidFill>
                <a:latin typeface="Corbel" panose="020B0503020204020204" pitchFamily="34" charset="0"/>
              </a:rPr>
              <a:t>Markets</a:t>
            </a:r>
          </a:p>
          <a:p>
            <a:pPr marL="1200150" lvl="2" indent="-285750">
              <a:buFont typeface="Arial" panose="020B0604020202020204" pitchFamily="34" charset="0"/>
              <a:buChar char="•"/>
            </a:pPr>
            <a:r>
              <a:rPr lang="en-US" sz="1400" dirty="0">
                <a:solidFill>
                  <a:srgbClr val="002060"/>
                </a:solidFill>
                <a:latin typeface="Corbel" panose="020B0503020204020204" pitchFamily="34" charset="0"/>
              </a:rPr>
              <a:t>Texas </a:t>
            </a:r>
            <a:r>
              <a:rPr lang="en-US" sz="1400" dirty="0">
                <a:solidFill>
                  <a:srgbClr val="002060"/>
                </a:solidFill>
                <a:latin typeface="Corbel" panose="020B0503020204020204" pitchFamily="34" charset="0"/>
                <a:sym typeface="Wingdings" panose="05000000000000000000" pitchFamily="2" charset="2"/>
              </a:rPr>
              <a:t></a:t>
            </a:r>
            <a:r>
              <a:rPr lang="en-US" sz="1400" dirty="0">
                <a:solidFill>
                  <a:srgbClr val="002060"/>
                </a:solidFill>
                <a:latin typeface="Corbel" panose="020B0503020204020204" pitchFamily="34" charset="0"/>
              </a:rPr>
              <a:t> Waters Park, Mopac, FM 620, Pond Springs</a:t>
            </a:r>
          </a:p>
          <a:p>
            <a:pPr marL="1200150" lvl="2" indent="-285750">
              <a:buFont typeface="Arial" panose="020B0604020202020204" pitchFamily="34" charset="0"/>
              <a:buChar char="•"/>
            </a:pPr>
            <a:r>
              <a:rPr lang="en-US" sz="1400" dirty="0">
                <a:solidFill>
                  <a:srgbClr val="002060"/>
                </a:solidFill>
                <a:latin typeface="Corbel" panose="020B0503020204020204" pitchFamily="34" charset="0"/>
              </a:rPr>
              <a:t>Colorado </a:t>
            </a:r>
            <a:r>
              <a:rPr lang="en-US" sz="1400" dirty="0">
                <a:solidFill>
                  <a:srgbClr val="002060"/>
                </a:solidFill>
                <a:latin typeface="Corbel" panose="020B0503020204020204" pitchFamily="34" charset="0"/>
                <a:sym typeface="Wingdings" panose="05000000000000000000" pitchFamily="2" charset="2"/>
              </a:rPr>
              <a:t></a:t>
            </a:r>
            <a:r>
              <a:rPr lang="en-US" sz="1400" dirty="0">
                <a:solidFill>
                  <a:srgbClr val="002060"/>
                </a:solidFill>
                <a:latin typeface="Corbel" panose="020B0503020204020204" pitchFamily="34" charset="0"/>
              </a:rPr>
              <a:t>  Denver, Fort Collins, Loveland</a:t>
            </a:r>
          </a:p>
          <a:p>
            <a:pPr marL="1200150" lvl="2" indent="-285750">
              <a:buFont typeface="Arial" panose="020B0604020202020204" pitchFamily="34" charset="0"/>
              <a:buChar char="•"/>
            </a:pPr>
            <a:r>
              <a:rPr lang="en-US" sz="1400" dirty="0">
                <a:solidFill>
                  <a:srgbClr val="002060"/>
                </a:solidFill>
                <a:latin typeface="Corbel" panose="020B0503020204020204" pitchFamily="34" charset="0"/>
              </a:rPr>
              <a:t> Utah </a:t>
            </a:r>
            <a:r>
              <a:rPr lang="en-US" sz="1400" dirty="0">
                <a:solidFill>
                  <a:srgbClr val="002060"/>
                </a:solidFill>
                <a:latin typeface="Corbel" panose="020B0503020204020204" pitchFamily="34" charset="0"/>
                <a:sym typeface="Wingdings" panose="05000000000000000000" pitchFamily="2" charset="2"/>
              </a:rPr>
              <a:t></a:t>
            </a:r>
            <a:r>
              <a:rPr lang="en-US" sz="1400" dirty="0">
                <a:solidFill>
                  <a:srgbClr val="002060"/>
                </a:solidFill>
                <a:latin typeface="Corbel" panose="020B0503020204020204" pitchFamily="34" charset="0"/>
              </a:rPr>
              <a:t>  Roy, Hooper, Park City </a:t>
            </a:r>
          </a:p>
          <a:p>
            <a:pPr marL="1200150" lvl="2" indent="-285750">
              <a:buFont typeface="Arial" panose="020B0604020202020204" pitchFamily="34" charset="0"/>
              <a:buChar char="•"/>
            </a:pPr>
            <a:r>
              <a:rPr lang="en-US" sz="1400" dirty="0">
                <a:solidFill>
                  <a:srgbClr val="002060"/>
                </a:solidFill>
                <a:latin typeface="Corbel" panose="020B0503020204020204" pitchFamily="34" charset="0"/>
              </a:rPr>
              <a:t>California </a:t>
            </a:r>
            <a:r>
              <a:rPr lang="en-US" sz="1400" dirty="0">
                <a:solidFill>
                  <a:srgbClr val="002060"/>
                </a:solidFill>
                <a:latin typeface="Corbel" panose="020B0503020204020204" pitchFamily="34" charset="0"/>
                <a:sym typeface="Wingdings" panose="05000000000000000000" pitchFamily="2" charset="2"/>
              </a:rPr>
              <a:t> </a:t>
            </a:r>
            <a:r>
              <a:rPr lang="en-US" sz="1400" dirty="0">
                <a:solidFill>
                  <a:srgbClr val="002060"/>
                </a:solidFill>
                <a:latin typeface="Corbel" panose="020B0503020204020204" pitchFamily="34" charset="0"/>
              </a:rPr>
              <a:t>Fairfield, Sonoma, Napa</a:t>
            </a:r>
          </a:p>
          <a:p>
            <a:pPr marL="742950" lvl="1" indent="-285750">
              <a:buFont typeface="Arial" panose="020B0604020202020204" pitchFamily="34" charset="0"/>
              <a:buChar char="•"/>
            </a:pPr>
            <a:r>
              <a:rPr lang="en-US" sz="1400" dirty="0"/>
              <a:t>📊 </a:t>
            </a:r>
            <a:r>
              <a:rPr lang="en-US" sz="1400" dirty="0">
                <a:solidFill>
                  <a:srgbClr val="002060"/>
                </a:solidFill>
                <a:latin typeface="Corbel" panose="020B0503020204020204" pitchFamily="34" charset="0"/>
              </a:rPr>
              <a:t>Filters</a:t>
            </a:r>
          </a:p>
          <a:p>
            <a:pPr marL="1200150" lvl="2" indent="-285750">
              <a:buFont typeface="Arial" panose="020B0604020202020204" pitchFamily="34" charset="0"/>
              <a:buChar char="•"/>
            </a:pPr>
            <a:r>
              <a:rPr lang="en-US" sz="1400" dirty="0">
                <a:solidFill>
                  <a:srgbClr val="002060"/>
                </a:solidFill>
                <a:latin typeface="Corbel" panose="020B0503020204020204" pitchFamily="34" charset="0"/>
              </a:rPr>
              <a:t>Rent per SF &gt; 0</a:t>
            </a:r>
          </a:p>
          <a:p>
            <a:pPr marL="1200150" lvl="2" indent="-285750">
              <a:buFont typeface="Arial" panose="020B0604020202020204" pitchFamily="34" charset="0"/>
              <a:buChar char="•"/>
            </a:pPr>
            <a:r>
              <a:rPr lang="en-US" sz="1400" dirty="0">
                <a:solidFill>
                  <a:srgbClr val="002060"/>
                </a:solidFill>
                <a:latin typeface="Corbel" panose="020B0503020204020204" pitchFamily="34" charset="0"/>
              </a:rPr>
              <a:t>Unit size between 0 and 800 SF</a:t>
            </a:r>
          </a:p>
          <a:p>
            <a:pPr marL="1200150" lvl="2" indent="-285750">
              <a:buFont typeface="Arial" panose="020B0604020202020204" pitchFamily="34" charset="0"/>
              <a:buChar char="•"/>
            </a:pPr>
            <a:r>
              <a:rPr lang="en-US" sz="1400" dirty="0">
                <a:solidFill>
                  <a:srgbClr val="002060"/>
                </a:solidFill>
                <a:latin typeface="Corbel" panose="020B0503020204020204" pitchFamily="34" charset="0"/>
              </a:rPr>
              <a:t>Exclusions: CA wine lockers (code ends with “V”)</a:t>
            </a:r>
          </a:p>
          <a:p>
            <a:pPr marL="1200150" lvl="2" indent="-285750">
              <a:buFont typeface="Arial" panose="020B0604020202020204" pitchFamily="34" charset="0"/>
              <a:buChar char="•"/>
            </a:pPr>
            <a:r>
              <a:rPr lang="en-US" sz="1400" dirty="0">
                <a:solidFill>
                  <a:srgbClr val="002060"/>
                </a:solidFill>
                <a:latin typeface="Corbel" panose="020B0503020204020204" pitchFamily="34" charset="0"/>
              </a:rPr>
              <a:t>Outlier Control: Optional PSF hard caps applied in select markets (e.g., CO)</a:t>
            </a:r>
          </a:p>
          <a:p>
            <a:pPr lvl="2"/>
            <a:endParaRPr lang="en-US" sz="1400" dirty="0">
              <a:solidFill>
                <a:srgbClr val="002060"/>
              </a:solidFill>
              <a:latin typeface="Corbel" panose="020B0503020204020204" pitchFamily="34" charset="0"/>
            </a:endParaRPr>
          </a:p>
          <a:p>
            <a:pPr marL="285750" indent="-285750">
              <a:buFont typeface="Arial" panose="020B0604020202020204" pitchFamily="34" charset="0"/>
              <a:buChar char="•"/>
            </a:pPr>
            <a:r>
              <a:rPr lang="en-US" sz="1400" dirty="0"/>
              <a:t>📈 </a:t>
            </a:r>
            <a:r>
              <a:rPr lang="en-US" sz="1400" b="1" u="sng" dirty="0">
                <a:solidFill>
                  <a:srgbClr val="002060"/>
                </a:solidFill>
                <a:latin typeface="Corbel" panose="020B0503020204020204" pitchFamily="34" charset="0"/>
              </a:rPr>
              <a:t>Power Pricing Model</a:t>
            </a:r>
          </a:p>
          <a:p>
            <a:pPr marL="742950" lvl="1" indent="-285750">
              <a:buFont typeface="Arial" panose="020B0604020202020204" pitchFamily="34" charset="0"/>
              <a:buChar char="•"/>
            </a:pPr>
            <a:r>
              <a:rPr lang="en-US" sz="1400" dirty="0">
                <a:solidFill>
                  <a:srgbClr val="002060"/>
                </a:solidFill>
                <a:latin typeface="Corbel" panose="020B0503020204020204" pitchFamily="34" charset="0"/>
              </a:rPr>
              <a:t>Equation: </a:t>
            </a:r>
            <a:r>
              <a:rPr lang="en-US" sz="1400" dirty="0">
                <a:solidFill>
                  <a:srgbClr val="002060"/>
                </a:solidFill>
                <a:highlight>
                  <a:srgbClr val="F6C84C"/>
                </a:highlight>
                <a:latin typeface="Corbel" panose="020B0503020204020204" pitchFamily="34" charset="0"/>
              </a:rPr>
              <a:t>log(RPSF) = </a:t>
            </a:r>
            <a:r>
              <a:rPr lang="el-GR" sz="1400" dirty="0">
                <a:highlight>
                  <a:srgbClr val="F6C84C"/>
                </a:highlight>
              </a:rPr>
              <a:t>α</a:t>
            </a:r>
            <a:r>
              <a:rPr lang="en-US" sz="1400" dirty="0">
                <a:solidFill>
                  <a:srgbClr val="002060"/>
                </a:solidFill>
                <a:highlight>
                  <a:srgbClr val="F6C84C"/>
                </a:highlight>
                <a:latin typeface="Corbel" panose="020B0503020204020204" pitchFamily="34" charset="0"/>
              </a:rPr>
              <a:t> + b * log(SQFT) </a:t>
            </a:r>
          </a:p>
          <a:p>
            <a:pPr marL="742950" lvl="1" indent="-285750">
              <a:buFont typeface="Arial" panose="020B0604020202020204" pitchFamily="34" charset="0"/>
              <a:buChar char="•"/>
            </a:pPr>
            <a:r>
              <a:rPr lang="en-US" sz="1400" dirty="0">
                <a:solidFill>
                  <a:srgbClr val="002060"/>
                </a:solidFill>
                <a:latin typeface="Corbel" panose="020B0503020204020204" pitchFamily="34" charset="0"/>
              </a:rPr>
              <a:t>Grouping: one curve per Year (quarters pooled) </a:t>
            </a:r>
          </a:p>
          <a:p>
            <a:pPr marL="742950" lvl="1" indent="-285750">
              <a:buFont typeface="Arial" panose="020B0604020202020204" pitchFamily="34" charset="0"/>
              <a:buChar char="•"/>
            </a:pPr>
            <a:r>
              <a:rPr lang="en-US" sz="1400" dirty="0">
                <a:solidFill>
                  <a:srgbClr val="002060"/>
                </a:solidFill>
                <a:latin typeface="Corbel" panose="020B0503020204020204" pitchFamily="34" charset="0"/>
              </a:rPr>
              <a:t>Guardrails: Skip weak groups  </a:t>
            </a:r>
            <a:r>
              <a:rPr lang="en-US" sz="1400" dirty="0">
                <a:solidFill>
                  <a:srgbClr val="002060"/>
                </a:solidFill>
                <a:latin typeface="Corbel" panose="020B0503020204020204" pitchFamily="34" charset="0"/>
                <a:sym typeface="Wingdings" panose="05000000000000000000" pitchFamily="2" charset="2"/>
              </a:rPr>
              <a:t></a:t>
            </a:r>
            <a:r>
              <a:rPr lang="en-US" sz="1400" dirty="0">
                <a:solidFill>
                  <a:srgbClr val="002060"/>
                </a:solidFill>
                <a:latin typeface="Corbel" panose="020B0503020204020204" pitchFamily="34" charset="0"/>
              </a:rPr>
              <a:t> Requires at least 5 observations in the group and at least 3 distinct unit sizes</a:t>
            </a:r>
          </a:p>
          <a:p>
            <a:pPr marL="742950" lvl="1" indent="-285750">
              <a:buFont typeface="Arial" panose="020B0604020202020204" pitchFamily="34" charset="0"/>
              <a:buChar char="•"/>
            </a:pPr>
            <a:r>
              <a:rPr lang="en-US" sz="1400" dirty="0">
                <a:solidFill>
                  <a:srgbClr val="002060"/>
                </a:solidFill>
                <a:latin typeface="Corbel" panose="020B0503020204020204" pitchFamily="34" charset="0"/>
              </a:rPr>
              <a:t>Outputs</a:t>
            </a:r>
          </a:p>
          <a:p>
            <a:pPr marL="1200150" lvl="2" indent="-285750">
              <a:buFont typeface="Arial" panose="020B0604020202020204" pitchFamily="34" charset="0"/>
              <a:buChar char="•"/>
            </a:pPr>
            <a:r>
              <a:rPr lang="en-US" sz="1400" dirty="0">
                <a:solidFill>
                  <a:srgbClr val="002060"/>
                </a:solidFill>
                <a:latin typeface="Corbel" panose="020B0503020204020204" pitchFamily="34" charset="0"/>
              </a:rPr>
              <a:t>Gray points = all cleaned transactions (</a:t>
            </a:r>
            <a:r>
              <a:rPr lang="en-US" sz="1400" dirty="0">
                <a:solidFill>
                  <a:srgbClr val="243763"/>
                </a:solidFill>
              </a:rPr>
              <a:t>≤</a:t>
            </a:r>
            <a:r>
              <a:rPr lang="en-US" sz="1400" dirty="0">
                <a:solidFill>
                  <a:srgbClr val="002060"/>
                </a:solidFill>
                <a:latin typeface="Corbel" panose="020B0503020204020204" pitchFamily="34" charset="0"/>
              </a:rPr>
              <a:t> 800 SF)</a:t>
            </a:r>
          </a:p>
          <a:p>
            <a:pPr marL="1200150" lvl="2" indent="-285750">
              <a:buFont typeface="Arial" panose="020B0604020202020204" pitchFamily="34" charset="0"/>
              <a:buChar char="•"/>
            </a:pPr>
            <a:r>
              <a:rPr lang="en-US" sz="1400" dirty="0">
                <a:solidFill>
                  <a:srgbClr val="002060"/>
                </a:solidFill>
                <a:latin typeface="Corbel" panose="020B0503020204020204" pitchFamily="34" charset="0"/>
              </a:rPr>
              <a:t>Colored lines = fitted year curves, predicted across observed size range</a:t>
            </a:r>
          </a:p>
          <a:p>
            <a:endParaRPr lang="en-US" sz="1600" dirty="0">
              <a:solidFill>
                <a:srgbClr val="002060"/>
              </a:solidFill>
              <a:latin typeface="Corbel" panose="020B0503020204020204" pitchFamily="34" charset="0"/>
            </a:endParaRPr>
          </a:p>
          <a:p>
            <a:pPr marL="285750" indent="-285750">
              <a:buFont typeface="Arial" panose="020B0604020202020204" pitchFamily="34" charset="0"/>
              <a:buChar char="•"/>
            </a:pPr>
            <a:endParaRPr lang="en-US" sz="1600" dirty="0">
              <a:solidFill>
                <a:srgbClr val="002060"/>
              </a:solidFill>
              <a:latin typeface="Corbel" panose="020B0503020204020204" pitchFamily="34" charset="0"/>
            </a:endParaRPr>
          </a:p>
          <a:p>
            <a:pPr marL="285750" indent="-285750">
              <a:buFont typeface="Arial" panose="020B0604020202020204" pitchFamily="34" charset="0"/>
              <a:buChar char="•"/>
            </a:pPr>
            <a:endParaRPr lang="en-US" dirty="0">
              <a:solidFill>
                <a:srgbClr val="002060"/>
              </a:solidFill>
              <a:latin typeface="Corbel" panose="020B0503020204020204" pitchFamily="34" charset="0"/>
            </a:endParaRPr>
          </a:p>
          <a:p>
            <a:endParaRPr lang="en-US" dirty="0">
              <a:solidFill>
                <a:srgbClr val="385493"/>
              </a:solidFill>
              <a:latin typeface="Corbel" panose="020B0503020204020204" pitchFamily="34" charset="0"/>
            </a:endParaRPr>
          </a:p>
        </p:txBody>
      </p:sp>
      <p:sp>
        <p:nvSpPr>
          <p:cNvPr id="4" name="Slide Number Placeholder 3">
            <a:extLst>
              <a:ext uri="{FF2B5EF4-FFF2-40B4-BE49-F238E27FC236}">
                <a16:creationId xmlns:a16="http://schemas.microsoft.com/office/drawing/2014/main" id="{F223B42C-F178-EE2C-40A2-6712A4B3605F}"/>
              </a:ext>
            </a:extLst>
          </p:cNvPr>
          <p:cNvSpPr>
            <a:spLocks noGrp="1"/>
          </p:cNvSpPr>
          <p:nvPr>
            <p:ph type="sldNum" sz="quarter" idx="4"/>
          </p:nvPr>
        </p:nvSpPr>
        <p:spPr/>
        <p:txBody>
          <a:bodyPr/>
          <a:lstStyle/>
          <a:p>
            <a:fld id="{E3BE3087-6007-417D-8F40-E495BD2D19A4}" type="slidenum">
              <a:rPr lang="en-US" smtClean="0"/>
              <a:pPr/>
              <a:t>6</a:t>
            </a:fld>
            <a:endParaRPr lang="en-US"/>
          </a:p>
        </p:txBody>
      </p:sp>
      <p:pic>
        <p:nvPicPr>
          <p:cNvPr id="7" name="Picture 6" descr="A graph with a line&#10;&#10;AI-generated content may be incorrect.">
            <a:extLst>
              <a:ext uri="{FF2B5EF4-FFF2-40B4-BE49-F238E27FC236}">
                <a16:creationId xmlns:a16="http://schemas.microsoft.com/office/drawing/2014/main" id="{EB12A232-62D6-7B2B-85F4-8D9DA5B3BBEE}"/>
              </a:ext>
            </a:extLst>
          </p:cNvPr>
          <p:cNvPicPr>
            <a:picLocks noChangeAspect="1"/>
          </p:cNvPicPr>
          <p:nvPr/>
        </p:nvPicPr>
        <p:blipFill>
          <a:blip r:embed="rId4"/>
          <a:stretch>
            <a:fillRect/>
          </a:stretch>
        </p:blipFill>
        <p:spPr>
          <a:xfrm>
            <a:off x="7442435" y="3782829"/>
            <a:ext cx="4024674" cy="2579658"/>
          </a:xfrm>
          <a:prstGeom prst="rect">
            <a:avLst/>
          </a:prstGeom>
        </p:spPr>
      </p:pic>
      <p:pic>
        <p:nvPicPr>
          <p:cNvPr id="9" name="Picture 8" descr="A map of the united states&#10;&#10;AI-generated content may be incorrect.">
            <a:extLst>
              <a:ext uri="{FF2B5EF4-FFF2-40B4-BE49-F238E27FC236}">
                <a16:creationId xmlns:a16="http://schemas.microsoft.com/office/drawing/2014/main" id="{C924937C-8968-01B9-B681-E40865BC83BC}"/>
              </a:ext>
            </a:extLst>
          </p:cNvPr>
          <p:cNvPicPr>
            <a:picLocks noChangeAspect="1"/>
          </p:cNvPicPr>
          <p:nvPr/>
        </p:nvPicPr>
        <p:blipFill>
          <a:blip r:embed="rId5"/>
          <a:stretch>
            <a:fillRect/>
          </a:stretch>
        </p:blipFill>
        <p:spPr>
          <a:xfrm>
            <a:off x="7126203" y="1128731"/>
            <a:ext cx="4024674" cy="2556852"/>
          </a:xfrm>
          <a:prstGeom prst="rect">
            <a:avLst/>
          </a:prstGeom>
        </p:spPr>
      </p:pic>
    </p:spTree>
    <p:extLst>
      <p:ext uri="{BB962C8B-B14F-4D97-AF65-F5344CB8AC3E}">
        <p14:creationId xmlns:p14="http://schemas.microsoft.com/office/powerpoint/2010/main" val="3163930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0EA07-A35B-5C90-3C3B-2719643F492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8190961-27A6-C843-24D7-98C2B6148BD5}"/>
              </a:ext>
            </a:extLst>
          </p:cNvPr>
          <p:cNvSpPr txBox="1"/>
          <p:nvPr/>
        </p:nvSpPr>
        <p:spPr>
          <a:xfrm>
            <a:off x="1523999" y="6556979"/>
            <a:ext cx="9144000" cy="184666"/>
          </a:xfrm>
          <a:prstGeom prst="rect">
            <a:avLst/>
          </a:prstGeom>
          <a:noFill/>
        </p:spPr>
        <p:txBody>
          <a:bodyPr wrap="square">
            <a:spAutoFit/>
          </a:bodyPr>
          <a:lstStyle/>
          <a:p>
            <a:pPr algn="ctr"/>
            <a:r>
              <a:rPr lang="en-US" sz="600">
                <a:solidFill>
                  <a:srgbClr val="243763"/>
                </a:solidFill>
                <a:latin typeface="Corbel" panose="020B0503020204020204" pitchFamily="34" charset="0"/>
              </a:rPr>
              <a:t>This document contains confidential and proprietary information about Storage Star and is intended solely for the recipient. It may not be distributed, copied, or disclosed without prior written consent from Storage Star. Unauthorized use is prohibited.</a:t>
            </a:r>
            <a:endParaRPr lang="en-US" sz="600">
              <a:solidFill>
                <a:srgbClr val="243763"/>
              </a:solidFill>
            </a:endParaRPr>
          </a:p>
        </p:txBody>
      </p:sp>
      <p:pic>
        <p:nvPicPr>
          <p:cNvPr id="9" name="Picture 8" descr="A blue oval sign with white text and a yellow star&#10;&#10;AI-generated content may be incorrect.">
            <a:extLst>
              <a:ext uri="{FF2B5EF4-FFF2-40B4-BE49-F238E27FC236}">
                <a16:creationId xmlns:a16="http://schemas.microsoft.com/office/drawing/2014/main" id="{029F22A3-42A0-654F-748A-94FD9D2ECF15}"/>
              </a:ext>
            </a:extLst>
          </p:cNvPr>
          <p:cNvPicPr>
            <a:picLocks noChangeAspect="1"/>
          </p:cNvPicPr>
          <p:nvPr/>
        </p:nvPicPr>
        <p:blipFill>
          <a:blip r:embed="rId3"/>
          <a:stretch>
            <a:fillRect/>
          </a:stretch>
        </p:blipFill>
        <p:spPr>
          <a:xfrm>
            <a:off x="11081796" y="283847"/>
            <a:ext cx="770627" cy="512959"/>
          </a:xfrm>
          <a:prstGeom prst="rect">
            <a:avLst/>
          </a:prstGeom>
        </p:spPr>
      </p:pic>
      <p:sp>
        <p:nvSpPr>
          <p:cNvPr id="6" name="Title 6">
            <a:extLst>
              <a:ext uri="{FF2B5EF4-FFF2-40B4-BE49-F238E27FC236}">
                <a16:creationId xmlns:a16="http://schemas.microsoft.com/office/drawing/2014/main" id="{4FC3F81B-3AAE-2BA1-EEF2-31DDD758411D}"/>
              </a:ext>
            </a:extLst>
          </p:cNvPr>
          <p:cNvSpPr txBox="1">
            <a:spLocks/>
          </p:cNvSpPr>
          <p:nvPr/>
        </p:nvSpPr>
        <p:spPr>
          <a:xfrm>
            <a:off x="424448" y="97816"/>
            <a:ext cx="106870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243763"/>
                </a:solidFill>
                <a:latin typeface="Georgia" panose="02040502050405020303" pitchFamily="18" charset="0"/>
              </a:rPr>
              <a:t>California – Overall Market Trends</a:t>
            </a:r>
          </a:p>
        </p:txBody>
      </p:sp>
      <p:cxnSp>
        <p:nvCxnSpPr>
          <p:cNvPr id="11" name="Straight Connector 10">
            <a:extLst>
              <a:ext uri="{FF2B5EF4-FFF2-40B4-BE49-F238E27FC236}">
                <a16:creationId xmlns:a16="http://schemas.microsoft.com/office/drawing/2014/main" id="{1A68CE60-4A4D-8F32-7E87-4FA4216E82C0}"/>
              </a:ext>
            </a:extLst>
          </p:cNvPr>
          <p:cNvCxnSpPr>
            <a:cxnSpLocks/>
          </p:cNvCxnSpPr>
          <p:nvPr/>
        </p:nvCxnSpPr>
        <p:spPr>
          <a:xfrm flipH="1">
            <a:off x="424448" y="270879"/>
            <a:ext cx="10448340" cy="0"/>
          </a:xfrm>
          <a:prstGeom prst="line">
            <a:avLst/>
          </a:prstGeom>
          <a:ln w="9525">
            <a:solidFill>
              <a:srgbClr val="F6C84C"/>
            </a:solidFill>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05F832BD-5096-DDD6-6EAB-5A12E0104CE5}"/>
              </a:ext>
            </a:extLst>
          </p:cNvPr>
          <p:cNvSpPr>
            <a:spLocks noGrp="1"/>
          </p:cNvSpPr>
          <p:nvPr>
            <p:ph type="sldNum" sz="quarter" idx="4"/>
          </p:nvPr>
        </p:nvSpPr>
        <p:spPr/>
        <p:txBody>
          <a:bodyPr/>
          <a:lstStyle/>
          <a:p>
            <a:fld id="{E3BE3087-6007-417D-8F40-E495BD2D19A4}" type="slidenum">
              <a:rPr lang="en-US" smtClean="0"/>
              <a:pPr/>
              <a:t>7</a:t>
            </a:fld>
            <a:endParaRPr lang="en-US"/>
          </a:p>
        </p:txBody>
      </p:sp>
      <p:pic>
        <p:nvPicPr>
          <p:cNvPr id="8" name="Picture 7" descr="A graph of different colored lines&#10;&#10;AI-generated content may be incorrect.">
            <a:extLst>
              <a:ext uri="{FF2B5EF4-FFF2-40B4-BE49-F238E27FC236}">
                <a16:creationId xmlns:a16="http://schemas.microsoft.com/office/drawing/2014/main" id="{CD482462-8A3C-D455-0B91-B4EBFDDC9836}"/>
              </a:ext>
            </a:extLst>
          </p:cNvPr>
          <p:cNvPicPr>
            <a:picLocks noChangeAspect="1"/>
          </p:cNvPicPr>
          <p:nvPr/>
        </p:nvPicPr>
        <p:blipFill>
          <a:blip r:embed="rId4"/>
          <a:srcRect b="2044"/>
          <a:stretch>
            <a:fillRect/>
          </a:stretch>
        </p:blipFill>
        <p:spPr>
          <a:xfrm>
            <a:off x="424448" y="1047127"/>
            <a:ext cx="6241410" cy="3639182"/>
          </a:xfrm>
          <a:prstGeom prst="rect">
            <a:avLst/>
          </a:prstGeom>
        </p:spPr>
      </p:pic>
      <p:sp>
        <p:nvSpPr>
          <p:cNvPr id="10" name="TextBox 9">
            <a:extLst>
              <a:ext uri="{FF2B5EF4-FFF2-40B4-BE49-F238E27FC236}">
                <a16:creationId xmlns:a16="http://schemas.microsoft.com/office/drawing/2014/main" id="{379AEEE8-6D90-4ED8-2041-38E0D52D427B}"/>
              </a:ext>
            </a:extLst>
          </p:cNvPr>
          <p:cNvSpPr txBox="1"/>
          <p:nvPr/>
        </p:nvSpPr>
        <p:spPr>
          <a:xfrm>
            <a:off x="587544" y="6126092"/>
            <a:ext cx="11306934" cy="523220"/>
          </a:xfrm>
          <a:prstGeom prst="rect">
            <a:avLst/>
          </a:prstGeom>
          <a:noFill/>
        </p:spPr>
        <p:txBody>
          <a:bodyPr wrap="square" rtlCol="0">
            <a:spAutoFit/>
          </a:bodyPr>
          <a:lstStyle/>
          <a:p>
            <a:pPr marL="171450" indent="-171450">
              <a:buFont typeface="Arial" panose="020B0604020202020204" pitchFamily="34" charset="0"/>
              <a:buChar char="•"/>
            </a:pPr>
            <a:r>
              <a:rPr lang="en-US" sz="800" dirty="0">
                <a:solidFill>
                  <a:srgbClr val="243763"/>
                </a:solidFill>
                <a:latin typeface="Corbel" panose="020B0503020204020204" pitchFamily="34" charset="0"/>
              </a:rPr>
              <a:t>Data shown from 2025 is through 08-12-2025</a:t>
            </a:r>
          </a:p>
          <a:p>
            <a:pPr marL="171450" indent="-171450">
              <a:buFont typeface="Arial" panose="020B0604020202020204" pitchFamily="34" charset="0"/>
              <a:buChar char="•"/>
            </a:pPr>
            <a:r>
              <a:rPr lang="en-US" sz="800" dirty="0">
                <a:solidFill>
                  <a:srgbClr val="243763"/>
                </a:solidFill>
                <a:latin typeface="Corbel" panose="020B0503020204020204" pitchFamily="34" charset="0"/>
              </a:rPr>
              <a:t>Data shown from 01-01-2023 onwards for yearly total rentals graphs as previous years were in lease-up</a:t>
            </a:r>
          </a:p>
          <a:p>
            <a:pPr marL="171450" indent="-171450">
              <a:buFont typeface="Arial" panose="020B0604020202020204" pitchFamily="34" charset="0"/>
              <a:buChar char="•"/>
            </a:pPr>
            <a:endParaRPr lang="en-US" sz="1200" dirty="0">
              <a:solidFill>
                <a:srgbClr val="385493"/>
              </a:solidFill>
              <a:latin typeface="Corbel" panose="020B0503020204020204" pitchFamily="34" charset="0"/>
            </a:endParaRPr>
          </a:p>
        </p:txBody>
      </p:sp>
      <p:pic>
        <p:nvPicPr>
          <p:cNvPr id="4" name="Picture 3" descr="A graph of a number of rentals&#10;&#10;AI-generated content may be incorrect.">
            <a:extLst>
              <a:ext uri="{FF2B5EF4-FFF2-40B4-BE49-F238E27FC236}">
                <a16:creationId xmlns:a16="http://schemas.microsoft.com/office/drawing/2014/main" id="{9CD3295F-F6FD-A7A6-24BD-54924B8C6517}"/>
              </a:ext>
            </a:extLst>
          </p:cNvPr>
          <p:cNvPicPr>
            <a:picLocks noChangeAspect="1"/>
          </p:cNvPicPr>
          <p:nvPr/>
        </p:nvPicPr>
        <p:blipFill>
          <a:blip r:embed="rId5"/>
          <a:stretch>
            <a:fillRect/>
          </a:stretch>
        </p:blipFill>
        <p:spPr>
          <a:xfrm>
            <a:off x="6241011" y="1216404"/>
            <a:ext cx="5771059" cy="3639182"/>
          </a:xfrm>
          <a:prstGeom prst="rect">
            <a:avLst/>
          </a:prstGeom>
        </p:spPr>
      </p:pic>
      <p:sp>
        <p:nvSpPr>
          <p:cNvPr id="7" name="TextBox 6">
            <a:extLst>
              <a:ext uri="{FF2B5EF4-FFF2-40B4-BE49-F238E27FC236}">
                <a16:creationId xmlns:a16="http://schemas.microsoft.com/office/drawing/2014/main" id="{F52AA27A-A90B-6695-F0D9-D8A975392847}"/>
              </a:ext>
            </a:extLst>
          </p:cNvPr>
          <p:cNvSpPr txBox="1"/>
          <p:nvPr/>
        </p:nvSpPr>
        <p:spPr>
          <a:xfrm>
            <a:off x="587544" y="4661985"/>
            <a:ext cx="11306934" cy="1508105"/>
          </a:xfrm>
          <a:prstGeom prst="rect">
            <a:avLst/>
          </a:prstGeom>
          <a:noFill/>
        </p:spPr>
        <p:txBody>
          <a:bodyPr wrap="square" rtlCol="0">
            <a:spAutoFit/>
          </a:bodyPr>
          <a:lstStyle/>
          <a:p>
            <a:r>
              <a:rPr lang="en-US" sz="1600" b="1" u="sng" dirty="0">
                <a:solidFill>
                  <a:srgbClr val="243763"/>
                </a:solidFill>
                <a:latin typeface="Corbel" panose="020B0503020204020204" pitchFamily="34" charset="0"/>
              </a:rPr>
              <a:t>Key Take Aways</a:t>
            </a:r>
          </a:p>
          <a:p>
            <a:pPr marL="171450" indent="-171450">
              <a:buFont typeface="Arial" panose="020B0604020202020204" pitchFamily="34" charset="0"/>
              <a:buChar char="•"/>
            </a:pPr>
            <a:r>
              <a:rPr lang="en-US" sz="1600" dirty="0">
                <a:solidFill>
                  <a:srgbClr val="243763"/>
                </a:solidFill>
                <a:latin typeface="Corbel" panose="020B0503020204020204" pitchFamily="34" charset="0"/>
              </a:rPr>
              <a:t>Power model demonstrates that 2023 had the highest rent per SF with 2025 rates being generally the lowest</a:t>
            </a:r>
          </a:p>
          <a:p>
            <a:pPr marL="171450" indent="-171450">
              <a:buFont typeface="Arial" panose="020B0604020202020204" pitchFamily="34" charset="0"/>
              <a:buChar char="•"/>
            </a:pPr>
            <a:r>
              <a:rPr lang="en-US" sz="1600" dirty="0">
                <a:solidFill>
                  <a:srgbClr val="243763"/>
                </a:solidFill>
                <a:latin typeface="Corbel" panose="020B0503020204020204" pitchFamily="34" charset="0"/>
              </a:rPr>
              <a:t>We are seeing rates starting to bottom out, as evidence by 2025 rates for larger units (&gt;375 SF) surpassing same size rents from 2024. However, rents for smaller unit sizes are lower in 2025 compared to 2024. </a:t>
            </a:r>
          </a:p>
          <a:p>
            <a:pPr marL="171450" indent="-171450">
              <a:buFont typeface="Arial" panose="020B0604020202020204" pitchFamily="34" charset="0"/>
              <a:buChar char="•"/>
            </a:pPr>
            <a:r>
              <a:rPr lang="en-US" sz="1600" dirty="0">
                <a:solidFill>
                  <a:srgbClr val="243763"/>
                </a:solidFill>
                <a:latin typeface="Corbel" panose="020B0503020204020204" pitchFamily="34" charset="0"/>
              </a:rPr>
              <a:t>Total rentals for 2025 is on track to align with 2023 rentals </a:t>
            </a:r>
          </a:p>
          <a:p>
            <a:pPr marL="171450" indent="-171450">
              <a:buFont typeface="Arial" panose="020B0604020202020204" pitchFamily="34" charset="0"/>
              <a:buChar char="•"/>
            </a:pPr>
            <a:endParaRPr lang="en-US" sz="1200" dirty="0">
              <a:solidFill>
                <a:srgbClr val="385493"/>
              </a:solidFill>
              <a:latin typeface="Corbel" panose="020B0503020204020204" pitchFamily="34" charset="0"/>
            </a:endParaRPr>
          </a:p>
        </p:txBody>
      </p:sp>
    </p:spTree>
    <p:extLst>
      <p:ext uri="{BB962C8B-B14F-4D97-AF65-F5344CB8AC3E}">
        <p14:creationId xmlns:p14="http://schemas.microsoft.com/office/powerpoint/2010/main" val="2563748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EC225-6AF4-D2A7-AC53-D7921B5998EF}"/>
            </a:ext>
          </a:extLst>
        </p:cNvPr>
        <p:cNvGrpSpPr/>
        <p:nvPr/>
      </p:nvGrpSpPr>
      <p:grpSpPr>
        <a:xfrm>
          <a:off x="0" y="0"/>
          <a:ext cx="0" cy="0"/>
          <a:chOff x="0" y="0"/>
          <a:chExt cx="0" cy="0"/>
        </a:xfrm>
      </p:grpSpPr>
      <p:pic>
        <p:nvPicPr>
          <p:cNvPr id="20" name="Picture 19" descr="A graph of different colored lines&#10;&#10;AI-generated content may be incorrect.">
            <a:extLst>
              <a:ext uri="{FF2B5EF4-FFF2-40B4-BE49-F238E27FC236}">
                <a16:creationId xmlns:a16="http://schemas.microsoft.com/office/drawing/2014/main" id="{5CACE9FE-8506-6878-7055-839C89943B7C}"/>
              </a:ext>
            </a:extLst>
          </p:cNvPr>
          <p:cNvPicPr>
            <a:picLocks noChangeAspect="1"/>
          </p:cNvPicPr>
          <p:nvPr/>
        </p:nvPicPr>
        <p:blipFill>
          <a:blip r:embed="rId3"/>
          <a:stretch>
            <a:fillRect/>
          </a:stretch>
        </p:blipFill>
        <p:spPr>
          <a:xfrm>
            <a:off x="543959" y="1211992"/>
            <a:ext cx="5238795" cy="3231968"/>
          </a:xfrm>
          <a:prstGeom prst="rect">
            <a:avLst/>
          </a:prstGeom>
        </p:spPr>
      </p:pic>
      <p:pic>
        <p:nvPicPr>
          <p:cNvPr id="13" name="Picture 12" descr="A graph of different colored lines&#10;&#10;AI-generated content may be incorrect.">
            <a:extLst>
              <a:ext uri="{FF2B5EF4-FFF2-40B4-BE49-F238E27FC236}">
                <a16:creationId xmlns:a16="http://schemas.microsoft.com/office/drawing/2014/main" id="{B03B0E91-B01F-8295-DD49-5254923284AA}"/>
              </a:ext>
            </a:extLst>
          </p:cNvPr>
          <p:cNvPicPr>
            <a:picLocks noChangeAspect="1"/>
          </p:cNvPicPr>
          <p:nvPr/>
        </p:nvPicPr>
        <p:blipFill>
          <a:blip r:embed="rId4"/>
          <a:stretch>
            <a:fillRect/>
          </a:stretch>
        </p:blipFill>
        <p:spPr>
          <a:xfrm>
            <a:off x="5887847" y="1211992"/>
            <a:ext cx="5442927" cy="3355961"/>
          </a:xfrm>
          <a:prstGeom prst="rect">
            <a:avLst/>
          </a:prstGeom>
        </p:spPr>
      </p:pic>
      <p:sp>
        <p:nvSpPr>
          <p:cNvPr id="2" name="TextBox 1">
            <a:extLst>
              <a:ext uri="{FF2B5EF4-FFF2-40B4-BE49-F238E27FC236}">
                <a16:creationId xmlns:a16="http://schemas.microsoft.com/office/drawing/2014/main" id="{C744BF1D-3B79-4AEF-CB47-404B5C9EDAD9}"/>
              </a:ext>
            </a:extLst>
          </p:cNvPr>
          <p:cNvSpPr txBox="1"/>
          <p:nvPr/>
        </p:nvSpPr>
        <p:spPr>
          <a:xfrm>
            <a:off x="1523999" y="6556979"/>
            <a:ext cx="9144000" cy="184666"/>
          </a:xfrm>
          <a:prstGeom prst="rect">
            <a:avLst/>
          </a:prstGeom>
          <a:noFill/>
        </p:spPr>
        <p:txBody>
          <a:bodyPr wrap="square">
            <a:spAutoFit/>
          </a:bodyPr>
          <a:lstStyle/>
          <a:p>
            <a:pPr algn="ctr"/>
            <a:r>
              <a:rPr lang="en-US" sz="600">
                <a:solidFill>
                  <a:srgbClr val="243763"/>
                </a:solidFill>
                <a:latin typeface="Corbel" panose="020B0503020204020204" pitchFamily="34" charset="0"/>
              </a:rPr>
              <a:t>This document contains confidential and proprietary information about Storage Star and is intended solely for the recipient. It may not be distributed, copied, or disclosed without prior written consent from Storage Star. Unauthorized use is prohibited.</a:t>
            </a:r>
            <a:endParaRPr lang="en-US" sz="600">
              <a:solidFill>
                <a:srgbClr val="243763"/>
              </a:solidFill>
            </a:endParaRPr>
          </a:p>
        </p:txBody>
      </p:sp>
      <p:pic>
        <p:nvPicPr>
          <p:cNvPr id="9" name="Picture 8" descr="A blue oval sign with white text and a yellow star&#10;&#10;AI-generated content may be incorrect.">
            <a:extLst>
              <a:ext uri="{FF2B5EF4-FFF2-40B4-BE49-F238E27FC236}">
                <a16:creationId xmlns:a16="http://schemas.microsoft.com/office/drawing/2014/main" id="{B884BEB7-6846-6307-915A-EF026CB69AA9}"/>
              </a:ext>
            </a:extLst>
          </p:cNvPr>
          <p:cNvPicPr>
            <a:picLocks noChangeAspect="1"/>
          </p:cNvPicPr>
          <p:nvPr/>
        </p:nvPicPr>
        <p:blipFill>
          <a:blip r:embed="rId5"/>
          <a:stretch>
            <a:fillRect/>
          </a:stretch>
        </p:blipFill>
        <p:spPr>
          <a:xfrm>
            <a:off x="11081796" y="283847"/>
            <a:ext cx="770627" cy="512959"/>
          </a:xfrm>
          <a:prstGeom prst="rect">
            <a:avLst/>
          </a:prstGeom>
        </p:spPr>
      </p:pic>
      <p:sp>
        <p:nvSpPr>
          <p:cNvPr id="6" name="Title 6">
            <a:extLst>
              <a:ext uri="{FF2B5EF4-FFF2-40B4-BE49-F238E27FC236}">
                <a16:creationId xmlns:a16="http://schemas.microsoft.com/office/drawing/2014/main" id="{E70D350E-933D-26BC-50A1-03A3367F431C}"/>
              </a:ext>
            </a:extLst>
          </p:cNvPr>
          <p:cNvSpPr txBox="1">
            <a:spLocks/>
          </p:cNvSpPr>
          <p:nvPr/>
        </p:nvSpPr>
        <p:spPr>
          <a:xfrm>
            <a:off x="424448" y="97816"/>
            <a:ext cx="106870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243763"/>
                </a:solidFill>
                <a:latin typeface="Georgia" panose="02040502050405020303" pitchFamily="18" charset="0"/>
              </a:rPr>
              <a:t>California – Drive-Up vs. Interior</a:t>
            </a:r>
          </a:p>
        </p:txBody>
      </p:sp>
      <p:cxnSp>
        <p:nvCxnSpPr>
          <p:cNvPr id="11" name="Straight Connector 10">
            <a:extLst>
              <a:ext uri="{FF2B5EF4-FFF2-40B4-BE49-F238E27FC236}">
                <a16:creationId xmlns:a16="http://schemas.microsoft.com/office/drawing/2014/main" id="{1D4F7862-690F-9F68-6D0A-519C4D3E85AB}"/>
              </a:ext>
            </a:extLst>
          </p:cNvPr>
          <p:cNvCxnSpPr>
            <a:cxnSpLocks/>
          </p:cNvCxnSpPr>
          <p:nvPr/>
        </p:nvCxnSpPr>
        <p:spPr>
          <a:xfrm flipH="1">
            <a:off x="424448" y="270879"/>
            <a:ext cx="10448340" cy="0"/>
          </a:xfrm>
          <a:prstGeom prst="line">
            <a:avLst/>
          </a:prstGeom>
          <a:ln w="9525">
            <a:solidFill>
              <a:srgbClr val="F6C84C"/>
            </a:solidFill>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95A0A2EB-10A4-A8EC-A635-C5B29199ED0D}"/>
              </a:ext>
            </a:extLst>
          </p:cNvPr>
          <p:cNvSpPr>
            <a:spLocks noGrp="1"/>
          </p:cNvSpPr>
          <p:nvPr>
            <p:ph type="sldNum" sz="quarter" idx="4"/>
          </p:nvPr>
        </p:nvSpPr>
        <p:spPr/>
        <p:txBody>
          <a:bodyPr/>
          <a:lstStyle/>
          <a:p>
            <a:fld id="{E3BE3087-6007-417D-8F40-E495BD2D19A4}" type="slidenum">
              <a:rPr lang="en-US" smtClean="0"/>
              <a:pPr/>
              <a:t>8</a:t>
            </a:fld>
            <a:endParaRPr lang="en-US"/>
          </a:p>
        </p:txBody>
      </p:sp>
      <p:sp>
        <p:nvSpPr>
          <p:cNvPr id="12" name="TextBox 11">
            <a:extLst>
              <a:ext uri="{FF2B5EF4-FFF2-40B4-BE49-F238E27FC236}">
                <a16:creationId xmlns:a16="http://schemas.microsoft.com/office/drawing/2014/main" id="{3FBBDB8F-C7F1-DF28-5892-08DBC01DE98C}"/>
              </a:ext>
            </a:extLst>
          </p:cNvPr>
          <p:cNvSpPr txBox="1"/>
          <p:nvPr/>
        </p:nvSpPr>
        <p:spPr>
          <a:xfrm>
            <a:off x="861226" y="1416739"/>
            <a:ext cx="259690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Non-Climate Drive-Up</a:t>
            </a:r>
          </a:p>
        </p:txBody>
      </p:sp>
      <p:sp>
        <p:nvSpPr>
          <p:cNvPr id="14" name="TextBox 13">
            <a:extLst>
              <a:ext uri="{FF2B5EF4-FFF2-40B4-BE49-F238E27FC236}">
                <a16:creationId xmlns:a16="http://schemas.microsoft.com/office/drawing/2014/main" id="{081E5BEF-EBD5-C518-EC50-A3D24FD4D155}"/>
              </a:ext>
            </a:extLst>
          </p:cNvPr>
          <p:cNvSpPr txBox="1"/>
          <p:nvPr/>
        </p:nvSpPr>
        <p:spPr>
          <a:xfrm>
            <a:off x="6230934" y="1500732"/>
            <a:ext cx="259690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Non-Climate Ground Level</a:t>
            </a:r>
          </a:p>
        </p:txBody>
      </p:sp>
      <p:sp>
        <p:nvSpPr>
          <p:cNvPr id="16" name="TextBox 15">
            <a:extLst>
              <a:ext uri="{FF2B5EF4-FFF2-40B4-BE49-F238E27FC236}">
                <a16:creationId xmlns:a16="http://schemas.microsoft.com/office/drawing/2014/main" id="{47ECA9AE-624F-306B-C894-95F6A4CC1081}"/>
              </a:ext>
            </a:extLst>
          </p:cNvPr>
          <p:cNvSpPr txBox="1"/>
          <p:nvPr/>
        </p:nvSpPr>
        <p:spPr>
          <a:xfrm>
            <a:off x="442532" y="4556431"/>
            <a:ext cx="11306934" cy="2246769"/>
          </a:xfrm>
          <a:prstGeom prst="rect">
            <a:avLst/>
          </a:prstGeom>
          <a:noFill/>
        </p:spPr>
        <p:txBody>
          <a:bodyPr wrap="square" rtlCol="0">
            <a:spAutoFit/>
          </a:bodyPr>
          <a:lstStyle/>
          <a:p>
            <a:r>
              <a:rPr lang="en-US" sz="1600" b="1" u="sng" dirty="0">
                <a:solidFill>
                  <a:srgbClr val="243763"/>
                </a:solidFill>
                <a:latin typeface="Corbel" panose="020B0503020204020204" pitchFamily="34" charset="0"/>
              </a:rPr>
              <a:t>Key Take Aways</a:t>
            </a:r>
          </a:p>
          <a:p>
            <a:pPr marL="285750" indent="-285750">
              <a:buFont typeface="Arial" panose="020B0604020202020204" pitchFamily="34" charset="0"/>
              <a:buChar char="•"/>
            </a:pPr>
            <a:r>
              <a:rPr lang="en-US" sz="1600" dirty="0">
                <a:solidFill>
                  <a:srgbClr val="243763"/>
                </a:solidFill>
                <a:latin typeface="Corbel" panose="020B0503020204020204" pitchFamily="34" charset="0"/>
              </a:rPr>
              <a:t>Spread between drive-up units is a lot tighter between 2022 and 2023, same with 2024 and 2025</a:t>
            </a:r>
          </a:p>
          <a:p>
            <a:pPr marL="285750" indent="-285750">
              <a:buFont typeface="Arial" panose="020B0604020202020204" pitchFamily="34" charset="0"/>
              <a:buChar char="•"/>
            </a:pPr>
            <a:r>
              <a:rPr lang="en-US" sz="1600" dirty="0">
                <a:solidFill>
                  <a:srgbClr val="243763"/>
                </a:solidFill>
                <a:latin typeface="Corbel" panose="020B0503020204020204" pitchFamily="34" charset="0"/>
              </a:rPr>
              <a:t>In 2023 we saw growth in rent per SF for both non-climate drive-up &amp; non-climate ground level units, however, there was still a drop in years following</a:t>
            </a:r>
          </a:p>
          <a:p>
            <a:pPr marL="285750" indent="-285750">
              <a:buFont typeface="Arial" panose="020B0604020202020204" pitchFamily="34" charset="0"/>
              <a:buChar char="•"/>
            </a:pPr>
            <a:r>
              <a:rPr lang="en-US" sz="1600" dirty="0">
                <a:solidFill>
                  <a:srgbClr val="243763"/>
                </a:solidFill>
                <a:latin typeface="Corbel" panose="020B0503020204020204" pitchFamily="34" charset="0"/>
              </a:rPr>
              <a:t>For both drive-up and ground level units, rates are starting to bottom out, as seen by 2025 rates for larger units surpassing same size rents from 2024 (at around 375 SF for non-climate drive-up and ~250 SF for non-climate ground level units). However, rents for smaller unit sizes are lower in 2025 compared to 2024. </a:t>
            </a:r>
          </a:p>
          <a:p>
            <a:pPr marL="171450" indent="-171450">
              <a:buFont typeface="Arial" panose="020B0604020202020204" pitchFamily="34" charset="0"/>
              <a:buChar char="•"/>
            </a:pPr>
            <a:endParaRPr lang="en-US" sz="1600" dirty="0">
              <a:solidFill>
                <a:srgbClr val="243763"/>
              </a:solidFill>
              <a:latin typeface="Corbel" panose="020B0503020204020204" pitchFamily="34" charset="0"/>
            </a:endParaRPr>
          </a:p>
          <a:p>
            <a:pPr marL="171450" indent="-171450">
              <a:buFont typeface="Arial" panose="020B0604020202020204" pitchFamily="34" charset="0"/>
              <a:buChar char="•"/>
            </a:pPr>
            <a:endParaRPr lang="en-US" sz="1200" dirty="0">
              <a:solidFill>
                <a:srgbClr val="385493"/>
              </a:solidFill>
              <a:latin typeface="Corbel" panose="020B0503020204020204" pitchFamily="34" charset="0"/>
            </a:endParaRPr>
          </a:p>
        </p:txBody>
      </p:sp>
      <p:sp>
        <p:nvSpPr>
          <p:cNvPr id="7" name="TextBox 6">
            <a:extLst>
              <a:ext uri="{FF2B5EF4-FFF2-40B4-BE49-F238E27FC236}">
                <a16:creationId xmlns:a16="http://schemas.microsoft.com/office/drawing/2014/main" id="{571310D2-914C-4B9A-C425-C40478867033}"/>
              </a:ext>
            </a:extLst>
          </p:cNvPr>
          <p:cNvSpPr txBox="1"/>
          <p:nvPr/>
        </p:nvSpPr>
        <p:spPr>
          <a:xfrm>
            <a:off x="543959" y="6335458"/>
            <a:ext cx="11306934" cy="215444"/>
          </a:xfrm>
          <a:prstGeom prst="rect">
            <a:avLst/>
          </a:prstGeom>
          <a:noFill/>
        </p:spPr>
        <p:txBody>
          <a:bodyPr wrap="square" rtlCol="0">
            <a:spAutoFit/>
          </a:bodyPr>
          <a:lstStyle/>
          <a:p>
            <a:pPr marL="171450" indent="-171450">
              <a:buFont typeface="Arial" panose="020B0604020202020204" pitchFamily="34" charset="0"/>
              <a:buChar char="•"/>
            </a:pPr>
            <a:r>
              <a:rPr lang="en-US" sz="800" dirty="0">
                <a:solidFill>
                  <a:srgbClr val="243763"/>
                </a:solidFill>
                <a:latin typeface="Corbel" panose="020B0503020204020204" pitchFamily="34" charset="0"/>
              </a:rPr>
              <a:t>Data shown from 2025 is through 08-12-2025</a:t>
            </a:r>
          </a:p>
        </p:txBody>
      </p:sp>
    </p:spTree>
    <p:extLst>
      <p:ext uri="{BB962C8B-B14F-4D97-AF65-F5344CB8AC3E}">
        <p14:creationId xmlns:p14="http://schemas.microsoft.com/office/powerpoint/2010/main" val="193234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C3678-E8CD-09F0-D510-7CB30965C0F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32C6997-7AFB-8748-8292-96A2415EF90E}"/>
              </a:ext>
            </a:extLst>
          </p:cNvPr>
          <p:cNvSpPr txBox="1"/>
          <p:nvPr/>
        </p:nvSpPr>
        <p:spPr>
          <a:xfrm>
            <a:off x="1523999" y="6556979"/>
            <a:ext cx="9144000" cy="184666"/>
          </a:xfrm>
          <a:prstGeom prst="rect">
            <a:avLst/>
          </a:prstGeom>
          <a:noFill/>
        </p:spPr>
        <p:txBody>
          <a:bodyPr wrap="square">
            <a:spAutoFit/>
          </a:bodyPr>
          <a:lstStyle/>
          <a:p>
            <a:pPr algn="ctr"/>
            <a:r>
              <a:rPr lang="en-US" sz="600">
                <a:solidFill>
                  <a:srgbClr val="243763"/>
                </a:solidFill>
                <a:latin typeface="Corbel" panose="020B0503020204020204" pitchFamily="34" charset="0"/>
              </a:rPr>
              <a:t>This document contains confidential and proprietary information about Storage Star and is intended solely for the recipient. It may not be distributed, copied, or disclosed without prior written consent from Storage Star. Unauthorized use is prohibited.</a:t>
            </a:r>
            <a:endParaRPr lang="en-US" sz="600">
              <a:solidFill>
                <a:srgbClr val="243763"/>
              </a:solidFill>
            </a:endParaRPr>
          </a:p>
        </p:txBody>
      </p:sp>
      <p:pic>
        <p:nvPicPr>
          <p:cNvPr id="9" name="Picture 8" descr="A blue oval sign with white text and a yellow star&#10;&#10;AI-generated content may be incorrect.">
            <a:extLst>
              <a:ext uri="{FF2B5EF4-FFF2-40B4-BE49-F238E27FC236}">
                <a16:creationId xmlns:a16="http://schemas.microsoft.com/office/drawing/2014/main" id="{8B00A9FD-4C54-0A6E-6794-D6CDC588A73E}"/>
              </a:ext>
            </a:extLst>
          </p:cNvPr>
          <p:cNvPicPr>
            <a:picLocks noChangeAspect="1"/>
          </p:cNvPicPr>
          <p:nvPr/>
        </p:nvPicPr>
        <p:blipFill>
          <a:blip r:embed="rId3"/>
          <a:stretch>
            <a:fillRect/>
          </a:stretch>
        </p:blipFill>
        <p:spPr>
          <a:xfrm>
            <a:off x="11081796" y="283847"/>
            <a:ext cx="770627" cy="512959"/>
          </a:xfrm>
          <a:prstGeom prst="rect">
            <a:avLst/>
          </a:prstGeom>
        </p:spPr>
      </p:pic>
      <p:cxnSp>
        <p:nvCxnSpPr>
          <p:cNvPr id="11" name="Straight Connector 10">
            <a:extLst>
              <a:ext uri="{FF2B5EF4-FFF2-40B4-BE49-F238E27FC236}">
                <a16:creationId xmlns:a16="http://schemas.microsoft.com/office/drawing/2014/main" id="{2A2B4321-2E5F-9778-583B-4840B75B7974}"/>
              </a:ext>
            </a:extLst>
          </p:cNvPr>
          <p:cNvCxnSpPr>
            <a:cxnSpLocks/>
          </p:cNvCxnSpPr>
          <p:nvPr/>
        </p:nvCxnSpPr>
        <p:spPr>
          <a:xfrm flipH="1">
            <a:off x="424448" y="270879"/>
            <a:ext cx="10448340" cy="0"/>
          </a:xfrm>
          <a:prstGeom prst="line">
            <a:avLst/>
          </a:prstGeom>
          <a:ln w="9525">
            <a:solidFill>
              <a:srgbClr val="F6C84C"/>
            </a:solidFill>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483C94D5-9FA6-3AB4-5D06-889231D18058}"/>
              </a:ext>
            </a:extLst>
          </p:cNvPr>
          <p:cNvSpPr>
            <a:spLocks noGrp="1"/>
          </p:cNvSpPr>
          <p:nvPr>
            <p:ph type="sldNum" sz="quarter" idx="4"/>
          </p:nvPr>
        </p:nvSpPr>
        <p:spPr/>
        <p:txBody>
          <a:bodyPr/>
          <a:lstStyle/>
          <a:p>
            <a:fld id="{E3BE3087-6007-417D-8F40-E495BD2D19A4}" type="slidenum">
              <a:rPr lang="en-US" smtClean="0"/>
              <a:pPr/>
              <a:t>9</a:t>
            </a:fld>
            <a:endParaRPr lang="en-US"/>
          </a:p>
        </p:txBody>
      </p:sp>
      <p:pic>
        <p:nvPicPr>
          <p:cNvPr id="5" name="Picture 4" descr="A graph of a number of people&#10;&#10;AI-generated content may be incorrect.">
            <a:extLst>
              <a:ext uri="{FF2B5EF4-FFF2-40B4-BE49-F238E27FC236}">
                <a16:creationId xmlns:a16="http://schemas.microsoft.com/office/drawing/2014/main" id="{9ADBE245-D47E-B211-49EA-365E2E8253B6}"/>
              </a:ext>
            </a:extLst>
          </p:cNvPr>
          <p:cNvPicPr>
            <a:picLocks noChangeAspect="1"/>
          </p:cNvPicPr>
          <p:nvPr/>
        </p:nvPicPr>
        <p:blipFill>
          <a:blip r:embed="rId4"/>
          <a:srcRect l="1420"/>
          <a:stretch>
            <a:fillRect/>
          </a:stretch>
        </p:blipFill>
        <p:spPr>
          <a:xfrm>
            <a:off x="680433" y="1354571"/>
            <a:ext cx="5713571" cy="3330963"/>
          </a:xfrm>
          <a:prstGeom prst="rect">
            <a:avLst/>
          </a:prstGeom>
        </p:spPr>
      </p:pic>
      <p:sp>
        <p:nvSpPr>
          <p:cNvPr id="4" name="Title 6">
            <a:extLst>
              <a:ext uri="{FF2B5EF4-FFF2-40B4-BE49-F238E27FC236}">
                <a16:creationId xmlns:a16="http://schemas.microsoft.com/office/drawing/2014/main" id="{985675C0-4394-3196-E0AF-8E70451B4821}"/>
              </a:ext>
            </a:extLst>
          </p:cNvPr>
          <p:cNvSpPr txBox="1">
            <a:spLocks/>
          </p:cNvSpPr>
          <p:nvPr/>
        </p:nvSpPr>
        <p:spPr>
          <a:xfrm>
            <a:off x="424448" y="196682"/>
            <a:ext cx="106870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243763"/>
                </a:solidFill>
                <a:latin typeface="Georgia" panose="02040502050405020303" pitchFamily="18" charset="0"/>
              </a:rPr>
              <a:t>Colorado – Overall Market Trends</a:t>
            </a:r>
          </a:p>
        </p:txBody>
      </p:sp>
      <p:pic>
        <p:nvPicPr>
          <p:cNvPr id="8" name="Picture 7" descr="A graph of a rental&#10;&#10;AI-generated content may be incorrect.">
            <a:extLst>
              <a:ext uri="{FF2B5EF4-FFF2-40B4-BE49-F238E27FC236}">
                <a16:creationId xmlns:a16="http://schemas.microsoft.com/office/drawing/2014/main" id="{1A8877C7-C2FC-46D1-7C0F-E6E37B71198D}"/>
              </a:ext>
            </a:extLst>
          </p:cNvPr>
          <p:cNvPicPr>
            <a:picLocks noChangeAspect="1"/>
          </p:cNvPicPr>
          <p:nvPr/>
        </p:nvPicPr>
        <p:blipFill>
          <a:blip r:embed="rId5"/>
          <a:stretch>
            <a:fillRect/>
          </a:stretch>
        </p:blipFill>
        <p:spPr>
          <a:xfrm>
            <a:off x="6538533" y="1332944"/>
            <a:ext cx="5541469" cy="3333831"/>
          </a:xfrm>
          <a:prstGeom prst="rect">
            <a:avLst/>
          </a:prstGeom>
        </p:spPr>
      </p:pic>
      <p:sp>
        <p:nvSpPr>
          <p:cNvPr id="10" name="TextBox 9">
            <a:extLst>
              <a:ext uri="{FF2B5EF4-FFF2-40B4-BE49-F238E27FC236}">
                <a16:creationId xmlns:a16="http://schemas.microsoft.com/office/drawing/2014/main" id="{80CA188A-B19A-48C4-CF0F-B3EA93B658AD}"/>
              </a:ext>
            </a:extLst>
          </p:cNvPr>
          <p:cNvSpPr txBox="1"/>
          <p:nvPr/>
        </p:nvSpPr>
        <p:spPr>
          <a:xfrm>
            <a:off x="543959" y="4732856"/>
            <a:ext cx="11306934" cy="1754326"/>
          </a:xfrm>
          <a:prstGeom prst="rect">
            <a:avLst/>
          </a:prstGeom>
          <a:noFill/>
        </p:spPr>
        <p:txBody>
          <a:bodyPr wrap="square" rtlCol="0">
            <a:spAutoFit/>
          </a:bodyPr>
          <a:lstStyle/>
          <a:p>
            <a:r>
              <a:rPr lang="en-US" sz="1600" b="1" u="sng" dirty="0">
                <a:solidFill>
                  <a:srgbClr val="243763"/>
                </a:solidFill>
                <a:latin typeface="Corbel" panose="020B0503020204020204" pitchFamily="34" charset="0"/>
              </a:rPr>
              <a:t>Key Take Aways</a:t>
            </a:r>
          </a:p>
          <a:p>
            <a:pPr marL="171450" indent="-171450">
              <a:buFont typeface="Arial" panose="020B0604020202020204" pitchFamily="34" charset="0"/>
              <a:buChar char="•"/>
            </a:pPr>
            <a:r>
              <a:rPr lang="en-US" sz="1600" dirty="0">
                <a:solidFill>
                  <a:srgbClr val="243763"/>
                </a:solidFill>
                <a:latin typeface="Corbel" panose="020B0503020204020204" pitchFamily="34" charset="0"/>
              </a:rPr>
              <a:t>The power model for Colorado demonstrates how smaller units are more of a premium, indicated by the left tails curving up with a steeper slope</a:t>
            </a:r>
          </a:p>
          <a:p>
            <a:pPr marL="171450" indent="-171450">
              <a:buFont typeface="Arial" panose="020B0604020202020204" pitchFamily="34" charset="0"/>
              <a:buChar char="•"/>
            </a:pPr>
            <a:r>
              <a:rPr lang="en-US" sz="1600" dirty="0">
                <a:solidFill>
                  <a:srgbClr val="243763"/>
                </a:solidFill>
                <a:latin typeface="Corbel" panose="020B0503020204020204" pitchFamily="34" charset="0"/>
              </a:rPr>
              <a:t>The gap between yearly rent curves has declined since 2023 and prices have yet to bottom out, indicating a slower-start to recovery</a:t>
            </a:r>
          </a:p>
          <a:p>
            <a:pPr marL="171450" indent="-171450">
              <a:buFont typeface="Arial" panose="020B0604020202020204" pitchFamily="34" charset="0"/>
              <a:buChar char="•"/>
            </a:pPr>
            <a:r>
              <a:rPr lang="en-US" sz="1600" dirty="0">
                <a:solidFill>
                  <a:srgbClr val="243763"/>
                </a:solidFill>
                <a:latin typeface="Corbel" panose="020B0503020204020204" pitchFamily="34" charset="0"/>
              </a:rPr>
              <a:t>Total rentals for 2025 is on track to align with 2020 rentals</a:t>
            </a:r>
          </a:p>
          <a:p>
            <a:pPr marL="171450" indent="-171450">
              <a:buFont typeface="Arial" panose="020B0604020202020204" pitchFamily="34" charset="0"/>
              <a:buChar char="•"/>
            </a:pPr>
            <a:endParaRPr lang="en-US" sz="1600" dirty="0">
              <a:solidFill>
                <a:srgbClr val="243763"/>
              </a:solidFill>
              <a:latin typeface="Corbel" panose="020B0503020204020204" pitchFamily="34" charset="0"/>
            </a:endParaRPr>
          </a:p>
          <a:p>
            <a:pPr marL="171450" indent="-171450">
              <a:buFont typeface="Arial" panose="020B0604020202020204" pitchFamily="34" charset="0"/>
              <a:buChar char="•"/>
            </a:pPr>
            <a:endParaRPr lang="en-US" sz="1200" dirty="0">
              <a:solidFill>
                <a:srgbClr val="385493"/>
              </a:solidFill>
              <a:latin typeface="Corbel" panose="020B0503020204020204" pitchFamily="34" charset="0"/>
            </a:endParaRPr>
          </a:p>
        </p:txBody>
      </p:sp>
      <p:sp>
        <p:nvSpPr>
          <p:cNvPr id="6" name="TextBox 5">
            <a:extLst>
              <a:ext uri="{FF2B5EF4-FFF2-40B4-BE49-F238E27FC236}">
                <a16:creationId xmlns:a16="http://schemas.microsoft.com/office/drawing/2014/main" id="{E446A364-E2C5-6021-C03F-AD533793172C}"/>
              </a:ext>
            </a:extLst>
          </p:cNvPr>
          <p:cNvSpPr txBox="1"/>
          <p:nvPr/>
        </p:nvSpPr>
        <p:spPr>
          <a:xfrm>
            <a:off x="543959" y="6335458"/>
            <a:ext cx="11306934" cy="215444"/>
          </a:xfrm>
          <a:prstGeom prst="rect">
            <a:avLst/>
          </a:prstGeom>
          <a:noFill/>
        </p:spPr>
        <p:txBody>
          <a:bodyPr wrap="square" rtlCol="0">
            <a:spAutoFit/>
          </a:bodyPr>
          <a:lstStyle/>
          <a:p>
            <a:pPr marL="171450" indent="-171450">
              <a:buFont typeface="Arial" panose="020B0604020202020204" pitchFamily="34" charset="0"/>
              <a:buChar char="•"/>
            </a:pPr>
            <a:r>
              <a:rPr lang="en-US" sz="800" dirty="0">
                <a:solidFill>
                  <a:srgbClr val="243763"/>
                </a:solidFill>
                <a:latin typeface="Corbel" panose="020B0503020204020204" pitchFamily="34" charset="0"/>
              </a:rPr>
              <a:t>Data shown from 2025 is through 08-12-2025</a:t>
            </a:r>
          </a:p>
        </p:txBody>
      </p:sp>
    </p:spTree>
    <p:extLst>
      <p:ext uri="{BB962C8B-B14F-4D97-AF65-F5344CB8AC3E}">
        <p14:creationId xmlns:p14="http://schemas.microsoft.com/office/powerpoint/2010/main" val="12160222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H_FLYSHEET_STYLE" val="1"/>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5ACBECED49324EAC13949DCD8EC570" ma:contentTypeVersion="15" ma:contentTypeDescription="Create a new document." ma:contentTypeScope="" ma:versionID="1af18fc820809e752f8d077a2208da19">
  <xsd:schema xmlns:xsd="http://www.w3.org/2001/XMLSchema" xmlns:xs="http://www.w3.org/2001/XMLSchema" xmlns:p="http://schemas.microsoft.com/office/2006/metadata/properties" xmlns:ns2="92583c8a-535d-4e27-a934-1ef5d18f4c33" xmlns:ns3="9885e74e-6d4d-4562-b89c-ff0e0a22d334" targetNamespace="http://schemas.microsoft.com/office/2006/metadata/properties" ma:root="true" ma:fieldsID="73b957a24fa07c1266ba16fe0304ffbb" ns2:_="" ns3:_="">
    <xsd:import namespace="92583c8a-535d-4e27-a934-1ef5d18f4c33"/>
    <xsd:import namespace="9885e74e-6d4d-4562-b89c-ff0e0a22d33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element ref="ns2:MediaServiceBillingMetadata" minOccurs="0"/>
                <xsd:element ref="ns2:Sorted_x003f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583c8a-535d-4e27-a934-1ef5d18f4c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9bd262b7-b62c-4b79-85ca-e9ac7821e327"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element name="Sorted_x003f_" ma:index="22" nillable="true" ma:displayName="Sorted?" ma:format="Dropdown" ma:internalName="Sorted_x003f_">
      <xsd:simpleType>
        <xsd:restriction base="dms:Choice">
          <xsd:enumeration value="Yes!"/>
          <xsd:enumeration value="Choice 2"/>
          <xsd:enumeration value="Choice 3"/>
        </xsd:restriction>
      </xsd:simpleType>
    </xsd:element>
  </xsd:schema>
  <xsd:schema xmlns:xsd="http://www.w3.org/2001/XMLSchema" xmlns:xs="http://www.w3.org/2001/XMLSchema" xmlns:dms="http://schemas.microsoft.com/office/2006/documentManagement/types" xmlns:pc="http://schemas.microsoft.com/office/infopath/2007/PartnerControls" targetNamespace="9885e74e-6d4d-4562-b89c-ff0e0a22d33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8757b06d-b0ca-48d0-9d55-76ea093c1e67}" ma:internalName="TaxCatchAll" ma:showField="CatchAllData" ma:web="9885e74e-6d4d-4562-b89c-ff0e0a22d33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2583c8a-535d-4e27-a934-1ef5d18f4c33">
      <Terms xmlns="http://schemas.microsoft.com/office/infopath/2007/PartnerControls"/>
    </lcf76f155ced4ddcb4097134ff3c332f>
    <TaxCatchAll xmlns="9885e74e-6d4d-4562-b89c-ff0e0a22d334" xsi:nil="true"/>
    <Sorted_x003f_ xmlns="92583c8a-535d-4e27-a934-1ef5d18f4c3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A691E4-5435-4054-8B6F-B8D131C69B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583c8a-535d-4e27-a934-1ef5d18f4c33"/>
    <ds:schemaRef ds:uri="9885e74e-6d4d-4562-b89c-ff0e0a22d3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AB2CD7-4C48-4E68-A9CB-A9B5684559C2}">
  <ds:schemaRefs>
    <ds:schemaRef ds:uri="92583c8a-535d-4e27-a934-1ef5d18f4c33"/>
    <ds:schemaRef ds:uri="http://www.w3.org/XML/1998/namespace"/>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purl.org/dc/terms/"/>
    <ds:schemaRef ds:uri="http://schemas.microsoft.com/office/infopath/2007/PartnerControls"/>
    <ds:schemaRef ds:uri="9885e74e-6d4d-4562-b89c-ff0e0a22d334"/>
    <ds:schemaRef ds:uri="http://purl.org/dc/elements/1.1/"/>
  </ds:schemaRefs>
</ds:datastoreItem>
</file>

<file path=customXml/itemProps3.xml><?xml version="1.0" encoding="utf-8"?>
<ds:datastoreItem xmlns:ds="http://schemas.openxmlformats.org/officeDocument/2006/customXml" ds:itemID="{631EE249-ED06-4EBA-96AF-2371F044FF1A}">
  <ds:schemaRefs>
    <ds:schemaRef ds:uri="http://schemas.microsoft.com/sharepoint/v3/contenttype/forms"/>
  </ds:schemaRefs>
</ds:datastoreItem>
</file>

<file path=docMetadata/LabelInfo.xml><?xml version="1.0" encoding="utf-8"?>
<clbl:labelList xmlns:clbl="http://schemas.microsoft.com/office/2020/mipLabelMetadata">
  <clbl:label id="{defa4170-0d19-0005-0004-bc88714345d2}" enabled="1" method="Standard" siteId="{df4fe57e-8c5b-44bd-a8a6-68fbdcc345df}" removed="0"/>
</clbl:labelList>
</file>

<file path=docProps/app.xml><?xml version="1.0" encoding="utf-8"?>
<Properties xmlns="http://schemas.openxmlformats.org/officeDocument/2006/extended-properties" xmlns:vt="http://schemas.openxmlformats.org/officeDocument/2006/docPropsVTypes">
  <Template>Office Theme</Template>
  <TotalTime>9165</TotalTime>
  <Words>3008</Words>
  <Application>Microsoft Office PowerPoint</Application>
  <PresentationFormat>Widescreen</PresentationFormat>
  <Paragraphs>268</Paragraphs>
  <Slides>22</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Corbel</vt:lpstr>
      <vt:lpstr>Aptos Display</vt:lpstr>
      <vt:lpstr>Aptos</vt:lpstr>
      <vt:lpstr>Wingdings</vt:lpstr>
      <vt:lpstr>Georgia</vt:lpstr>
      <vt:lpstr>Arial</vt:lpstr>
      <vt:lpstr>Office Theme</vt:lpstr>
      <vt:lpstr>PowerPoint Presentation</vt:lpstr>
      <vt:lpstr>PowerPoint Presentation</vt:lpstr>
      <vt:lpstr>Executive Summary</vt:lpstr>
      <vt:lpstr>PowerPoint Presentation</vt:lpstr>
      <vt:lpstr>Power Models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Seasonality Trends Analysis</vt:lpstr>
      <vt:lpstr>PowerPoint Presentation</vt:lpstr>
      <vt:lpstr>PowerPoint Presentation</vt:lpstr>
      <vt:lpstr>PowerPoint Presentation</vt:lpstr>
      <vt:lpstr>PowerPoint Presentation</vt:lpstr>
      <vt:lpstr>PowerPoint Presentation</vt:lpstr>
      <vt:lpstr>Appendix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Danielle Bucella</dc:creator>
  <cp:lastModifiedBy>Kendall Keely</cp:lastModifiedBy>
  <cp:revision>10</cp:revision>
  <cp:lastPrinted>2025-04-11T21:14:20Z</cp:lastPrinted>
  <dcterms:created xsi:type="dcterms:W3CDTF">2025-04-02T16:45:29Z</dcterms:created>
  <dcterms:modified xsi:type="dcterms:W3CDTF">2025-08-28T18:40:49Z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0x010100A75ACBECED49324EAC13949DCD8EC570</vt:lpwstr>
  </property>
  <property fmtid="{D5CDD505-2E9C-101B-9397-08002B2CF9AE}" pid="3" name="MediaServiceImageTags">
    <vt:lpwstr/>
  </property>
</Properties>
</file>